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2A110-1167-4B2F-A3CC-21DE8625AF42}" type="datetimeFigureOut">
              <a:rPr lang="cs-CZ" smtClean="0"/>
              <a:pPr/>
              <a:t>14.10.2013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E7936-49D5-4939-A5FD-BB7CCA489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hrada-rudolfov.cz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klub.cz/akce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BKqHm7qs2F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2RKh9Yh-GsU" TargetMode="External"/><Relationship Id="rId2" Type="http://schemas.openxmlformats.org/officeDocument/2006/relationships/hyperlink" Target="http://www.youtube.com/watch?v=wJGqnrlgZJ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karelwagner.blog.idnes.cz/c/149179/Jak-jsem-se-vydal-po-stopach-ruskeho-fenomenu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58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846640" cy="2475706"/>
          </a:xfrm>
        </p:spPr>
        <p:txBody>
          <a:bodyPr>
            <a:noAutofit/>
          </a:bodyPr>
          <a:lstStyle/>
          <a:p>
            <a:r>
              <a:rPr lang="cs-CZ" sz="8000" dirty="0" smtClean="0">
                <a:latin typeface="Mistral" pitchFamily="66" charset="0"/>
              </a:rPr>
              <a:t>Přírodní zahrada </a:t>
            </a:r>
            <a:br>
              <a:rPr lang="cs-CZ" sz="8000" dirty="0" smtClean="0">
                <a:latin typeface="Mistral" pitchFamily="66" charset="0"/>
              </a:rPr>
            </a:br>
            <a:r>
              <a:rPr lang="cs-CZ" sz="8000" dirty="0" smtClean="0">
                <a:solidFill>
                  <a:schemeClr val="tx1"/>
                </a:solidFill>
                <a:latin typeface="Mistral" pitchFamily="66" charset="0"/>
              </a:rPr>
              <a:t>RUDOLFOV</a:t>
            </a:r>
            <a:br>
              <a:rPr lang="cs-CZ" sz="8000" dirty="0" smtClean="0">
                <a:solidFill>
                  <a:schemeClr val="tx1"/>
                </a:solidFill>
                <a:latin typeface="Mistral" pitchFamily="66" charset="0"/>
              </a:rPr>
            </a:br>
            <a:endParaRPr lang="cs-CZ" sz="8000" dirty="0">
              <a:latin typeface="Mistral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schizandra.jpg"/>
          <p:cNvPicPr>
            <a:picLocks noChangeAspect="1"/>
          </p:cNvPicPr>
          <p:nvPr/>
        </p:nvPicPr>
        <p:blipFill>
          <a:blip r:embed="rId2" cstate="print">
            <a:lum bright="-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Mistral" pitchFamily="66" charset="0"/>
              </a:rPr>
              <a:t>Přírodní zahrada </a:t>
            </a:r>
            <a:endParaRPr lang="cs-CZ" sz="6000" dirty="0">
              <a:solidFill>
                <a:schemeClr val="bg1"/>
              </a:solidFill>
              <a:latin typeface="Mistral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  <a:hlinkClick r:id="rId3"/>
              </a:rPr>
              <a:t>http://www.zahrada-</a:t>
            </a:r>
            <a:r>
              <a:rPr lang="cs-CZ" sz="4000" dirty="0" err="1" smtClean="0">
                <a:solidFill>
                  <a:schemeClr val="bg1"/>
                </a:solidFill>
                <a:latin typeface="Mistral" pitchFamily="66" charset="0"/>
                <a:hlinkClick r:id="rId3"/>
              </a:rPr>
              <a:t>rudolfov.cz</a:t>
            </a:r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  <a:hlinkClick r:id="rId3"/>
              </a:rPr>
              <a:t>/</a:t>
            </a:r>
            <a:endParaRPr lang="cs-CZ" sz="4000" dirty="0" smtClean="0">
              <a:solidFill>
                <a:schemeClr val="bg1"/>
              </a:solidFill>
              <a:latin typeface="Mistral" pitchFamily="66" charset="0"/>
            </a:endParaRPr>
          </a:p>
          <a:p>
            <a:r>
              <a:rPr lang="cs-CZ" sz="4000" dirty="0">
                <a:solidFill>
                  <a:schemeClr val="bg1"/>
                </a:solidFill>
                <a:latin typeface="Mistral" pitchFamily="66" charset="0"/>
              </a:rPr>
              <a:t>roce 2010 </a:t>
            </a:r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>získala zahrada </a:t>
            </a:r>
            <a:r>
              <a:rPr lang="cs-CZ" sz="4000" dirty="0">
                <a:solidFill>
                  <a:schemeClr val="bg1"/>
                </a:solidFill>
                <a:latin typeface="Mistral" pitchFamily="66" charset="0"/>
              </a:rPr>
              <a:t>plaketu "Ukázková přírodní </a:t>
            </a:r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>zahrada“</a:t>
            </a:r>
          </a:p>
          <a:p>
            <a:pPr lvl="2"/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>Bylinky</a:t>
            </a:r>
          </a:p>
          <a:p>
            <a:pPr lvl="2"/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>Okrasné květiny</a:t>
            </a:r>
          </a:p>
          <a:p>
            <a:pPr lvl="2"/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>Zelenina</a:t>
            </a:r>
          </a:p>
          <a:p>
            <a:pPr lvl="2">
              <a:buNone/>
            </a:pPr>
            <a:endParaRPr lang="cs-CZ" sz="4000" dirty="0" smtClean="0">
              <a:solidFill>
                <a:schemeClr val="bg1"/>
              </a:solidFill>
              <a:latin typeface="Mistral" pitchFamily="66" charset="0"/>
            </a:endParaRPr>
          </a:p>
          <a:p>
            <a:pPr lvl="2">
              <a:buNone/>
            </a:pPr>
            <a:r>
              <a:rPr lang="cs-CZ" sz="4000" b="1" dirty="0" smtClean="0">
                <a:solidFill>
                  <a:schemeClr val="bg1"/>
                </a:solidFill>
                <a:latin typeface="Mistral" pitchFamily="66" charset="0"/>
              </a:rPr>
              <a:t>Zajímavost:</a:t>
            </a:r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> </a:t>
            </a:r>
            <a:r>
              <a:rPr lang="cs-CZ" sz="4000" i="1" dirty="0" smtClean="0">
                <a:solidFill>
                  <a:schemeClr val="bg1"/>
                </a:solidFill>
                <a:latin typeface="Mistral" pitchFamily="66" charset="0"/>
              </a:rPr>
              <a:t>klanopraška (</a:t>
            </a:r>
            <a:r>
              <a:rPr lang="cs-CZ" sz="4000" i="1" dirty="0" err="1" smtClean="0">
                <a:solidFill>
                  <a:schemeClr val="bg1"/>
                </a:solidFill>
                <a:latin typeface="Mistral" pitchFamily="66" charset="0"/>
              </a:rPr>
              <a:t>schizandra</a:t>
            </a:r>
            <a:r>
              <a:rPr lang="cs-CZ" sz="4000" i="1" dirty="0" smtClean="0">
                <a:solidFill>
                  <a:schemeClr val="bg1"/>
                </a:solidFill>
                <a:latin typeface="Mistral" pitchFamily="66" charset="0"/>
              </a:rPr>
              <a:t> </a:t>
            </a:r>
            <a:r>
              <a:rPr lang="cs-CZ" sz="4000" i="1" dirty="0" err="1" smtClean="0">
                <a:solidFill>
                  <a:schemeClr val="bg1"/>
                </a:solidFill>
                <a:latin typeface="Mistral" pitchFamily="66" charset="0"/>
              </a:rPr>
              <a:t>chinesis</a:t>
            </a:r>
            <a:r>
              <a:rPr lang="cs-CZ" sz="4000" i="1" dirty="0" smtClean="0">
                <a:solidFill>
                  <a:schemeClr val="bg1"/>
                </a:solidFill>
                <a:latin typeface="Mistral" pitchFamily="66" charset="0"/>
              </a:rPr>
              <a:t>)</a:t>
            </a:r>
            <a: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  <a:t/>
            </a:r>
            <a:br>
              <a:rPr lang="cs-CZ" sz="4000" dirty="0" smtClean="0">
                <a:solidFill>
                  <a:schemeClr val="bg1"/>
                </a:solidFill>
                <a:latin typeface="Mistral" pitchFamily="66" charset="0"/>
              </a:rPr>
            </a:br>
            <a:r>
              <a:rPr lang="cs-CZ" sz="4000" dirty="0" smtClean="0">
                <a:solidFill>
                  <a:schemeClr val="bg1"/>
                </a:solidFill>
              </a:rPr>
              <a:t/>
            </a:r>
            <a:br>
              <a:rPr lang="cs-CZ" sz="4000" dirty="0" smtClean="0">
                <a:solidFill>
                  <a:schemeClr val="bg1"/>
                </a:solidFill>
              </a:rPr>
            </a:br>
            <a:endParaRPr lang="cs-CZ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C00000"/>
                </a:solidFill>
                <a:latin typeface="Mistral" pitchFamily="66" charset="0"/>
              </a:rPr>
              <a:t>Klanopraška</a:t>
            </a:r>
            <a:endParaRPr lang="cs-CZ" sz="9600" dirty="0">
              <a:solidFill>
                <a:srgbClr val="C00000"/>
              </a:solidFill>
              <a:latin typeface="Mistral" pitchFamily="66" charset="0"/>
            </a:endParaRPr>
          </a:p>
        </p:txBody>
      </p:sp>
      <p:pic>
        <p:nvPicPr>
          <p:cNvPr id="4" name="Zástupný symbol pro obsah 3" descr="150px-Schisa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132856"/>
            <a:ext cx="2520280" cy="1680187"/>
          </a:xfrm>
        </p:spPr>
      </p:pic>
      <p:sp>
        <p:nvSpPr>
          <p:cNvPr id="5" name="TextovéPole 4"/>
          <p:cNvSpPr txBox="1"/>
          <p:nvPr/>
        </p:nvSpPr>
        <p:spPr>
          <a:xfrm>
            <a:off x="1331640" y="364502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ovoce</a:t>
            </a:r>
            <a:endParaRPr lang="cs-CZ" sz="3200" dirty="0"/>
          </a:p>
        </p:txBody>
      </p:sp>
      <p:pic>
        <p:nvPicPr>
          <p:cNvPr id="6" name="Obrázek 5" descr="150px-Schisa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2204864"/>
            <a:ext cx="2376264" cy="158417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923928" y="364502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semena</a:t>
            </a:r>
            <a:endParaRPr lang="cs-CZ" sz="3200" dirty="0"/>
          </a:p>
        </p:txBody>
      </p:sp>
      <p:pic>
        <p:nvPicPr>
          <p:cNvPr id="8" name="Obrázek 7" descr="150px-Schisandra_chinensis_berri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2060848"/>
            <a:ext cx="2315626" cy="1466563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732240" y="3645024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bobule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14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395536" y="4221088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bg1"/>
                </a:solidFill>
                <a:latin typeface="Mistral" pitchFamily="66" charset="0"/>
              </a:rPr>
              <a:t>ARCHKLUB</a:t>
            </a:r>
            <a:endParaRPr lang="cs-CZ" sz="9600" dirty="0">
              <a:solidFill>
                <a:schemeClr val="bg1"/>
              </a:solidFill>
              <a:latin typeface="Mistral" pitchFamily="66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743200" y="5661248"/>
            <a:ext cx="6400800" cy="17526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bg1"/>
                </a:solidFill>
                <a:latin typeface="Mistral" pitchFamily="66" charset="0"/>
              </a:rPr>
              <a:t>Přednášky, kurzy, besedy …</a:t>
            </a:r>
            <a:endParaRPr lang="cs-CZ" sz="5400" dirty="0">
              <a:solidFill>
                <a:schemeClr val="bg1"/>
              </a:solidFill>
              <a:latin typeface="Mistral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aefd5c6083-40373046-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94220" y="0"/>
            <a:ext cx="933822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latin typeface="Mistral" pitchFamily="66" charset="0"/>
              </a:rPr>
              <a:t>Archklub</a:t>
            </a:r>
            <a:endParaRPr lang="cs-CZ" sz="8000" dirty="0">
              <a:latin typeface="Mistral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archklub.cz</a:t>
            </a:r>
            <a:r>
              <a:rPr lang="cs-CZ" dirty="0" smtClean="0">
                <a:hlinkClick r:id="rId3"/>
              </a:rPr>
              <a:t>/akce.</a:t>
            </a:r>
            <a:r>
              <a:rPr lang="cs-CZ" dirty="0" err="1" smtClean="0">
                <a:hlinkClick r:id="rId3"/>
              </a:rPr>
              <a:t>html</a:t>
            </a:r>
            <a:endParaRPr lang="cs-CZ" dirty="0" smtClean="0"/>
          </a:p>
          <a:p>
            <a:r>
              <a:rPr lang="cs-CZ" sz="4400" dirty="0">
                <a:latin typeface="Mistral" pitchFamily="66" charset="0"/>
              </a:rPr>
              <a:t>přednášky, besedy, kurzy, výstavy a realizace v oborech architektura, </a:t>
            </a:r>
            <a:r>
              <a:rPr lang="cs-CZ" sz="4400" dirty="0" smtClean="0">
                <a:latin typeface="Mistral" pitchFamily="66" charset="0"/>
              </a:rPr>
              <a:t>urbanismus </a:t>
            </a:r>
            <a:r>
              <a:rPr lang="cs-CZ" sz="4400" dirty="0" smtClean="0">
                <a:solidFill>
                  <a:schemeClr val="bg1"/>
                </a:solidFill>
                <a:latin typeface="Mistral" pitchFamily="66" charset="0"/>
              </a:rPr>
              <a:t>(=je </a:t>
            </a:r>
            <a:r>
              <a:rPr lang="cs-CZ" sz="4400" dirty="0">
                <a:solidFill>
                  <a:schemeClr val="bg1"/>
                </a:solidFill>
                <a:latin typeface="Mistral" pitchFamily="66" charset="0"/>
              </a:rPr>
              <a:t>disciplína, jejímž cílem je utvářet a rozvíjet sídelní </a:t>
            </a:r>
            <a:r>
              <a:rPr lang="cs-CZ" sz="4400" dirty="0" smtClean="0">
                <a:solidFill>
                  <a:schemeClr val="bg1"/>
                </a:solidFill>
                <a:latin typeface="Mistral" pitchFamily="66" charset="0"/>
              </a:rPr>
              <a:t>útvary)</a:t>
            </a:r>
            <a:r>
              <a:rPr lang="cs-CZ" sz="4400" dirty="0" smtClean="0">
                <a:latin typeface="Mistral" pitchFamily="66" charset="0"/>
              </a:rPr>
              <a:t>, </a:t>
            </a:r>
            <a:r>
              <a:rPr lang="cs-CZ" sz="4400" dirty="0">
                <a:latin typeface="Mistral" pitchFamily="66" charset="0"/>
              </a:rPr>
              <a:t>ekologie, interiéry a zahrady.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aefd5c6083-40373046-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94220" y="0"/>
            <a:ext cx="9338220" cy="685800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32656"/>
            <a:ext cx="9036496" cy="6741368"/>
          </a:xfrm>
        </p:spPr>
        <p:txBody>
          <a:bodyPr>
            <a:noAutofit/>
          </a:bodyPr>
          <a:lstStyle/>
          <a:p>
            <a:pPr algn="ctr"/>
            <a:r>
              <a:rPr lang="cs-CZ" sz="6000" dirty="0" smtClean="0">
                <a:latin typeface="Mistral" pitchFamily="66" charset="0"/>
              </a:rPr>
              <a:t>Feng-</a:t>
            </a:r>
            <a:r>
              <a:rPr lang="cs-CZ" sz="6000" dirty="0" err="1" smtClean="0">
                <a:latin typeface="Mistral" pitchFamily="66" charset="0"/>
              </a:rPr>
              <a:t>šuej</a:t>
            </a:r>
            <a:endParaRPr lang="cs-CZ" sz="6000" dirty="0" smtClean="0">
              <a:latin typeface="Mistral" pitchFamily="66" charset="0"/>
            </a:endParaRPr>
          </a:p>
          <a:p>
            <a:pPr algn="ctr"/>
            <a:r>
              <a:rPr lang="cs-CZ" sz="6000" dirty="0" smtClean="0">
                <a:latin typeface="Mistral" pitchFamily="66" charset="0"/>
              </a:rPr>
              <a:t>Čakry</a:t>
            </a:r>
          </a:p>
          <a:p>
            <a:pPr algn="ctr"/>
            <a:r>
              <a:rPr lang="cs-CZ" sz="6000" dirty="0">
                <a:latin typeface="Mistral" pitchFamily="66" charset="0"/>
              </a:rPr>
              <a:t> </a:t>
            </a:r>
            <a:r>
              <a:rPr lang="cs-CZ" sz="6000" dirty="0" smtClean="0">
                <a:latin typeface="Mistral" pitchFamily="66" charset="0"/>
              </a:rPr>
              <a:t>Energie</a:t>
            </a:r>
            <a:r>
              <a:rPr lang="cs-CZ" sz="6000" dirty="0">
                <a:latin typeface="Mistral" pitchFamily="66" charset="0"/>
              </a:rPr>
              <a:t> </a:t>
            </a:r>
            <a:r>
              <a:rPr lang="cs-CZ" sz="6000" dirty="0" smtClean="0">
                <a:latin typeface="Mistral" pitchFamily="66" charset="0"/>
              </a:rPr>
              <a:t>jin a jang</a:t>
            </a:r>
          </a:p>
          <a:p>
            <a:pPr algn="ctr"/>
            <a:r>
              <a:rPr lang="cs-CZ" sz="6000" dirty="0" smtClean="0">
                <a:latin typeface="Mistral" pitchFamily="66" charset="0"/>
              </a:rPr>
              <a:t>Energie čchi (čhi)</a:t>
            </a:r>
          </a:p>
          <a:p>
            <a:pPr algn="ctr"/>
            <a:r>
              <a:rPr lang="cs-CZ" sz="6000" dirty="0" smtClean="0">
                <a:latin typeface="Mistral" pitchFamily="66" charset="0"/>
              </a:rPr>
              <a:t>Energie vnitřní</a:t>
            </a:r>
          </a:p>
          <a:p>
            <a:pPr lvl="2">
              <a:buNone/>
            </a:pPr>
            <a:endParaRPr lang="cs-CZ" sz="6000" dirty="0">
              <a:latin typeface="Mistral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8000" b="1" dirty="0">
                <a:ln>
                  <a:solidFill>
                    <a:schemeClr val="tx1"/>
                  </a:solidFill>
                </a:ln>
                <a:noFill/>
                <a:latin typeface="Mistral" pitchFamily="66" charset="0"/>
              </a:rPr>
              <a:t>Co je Feng Šuej</a:t>
            </a:r>
            <a:r>
              <a:rPr lang="cs-CZ" sz="8000" b="1" dirty="0" smtClean="0">
                <a:ln>
                  <a:solidFill>
                    <a:schemeClr val="tx1"/>
                  </a:solidFill>
                </a:ln>
                <a:noFill/>
                <a:latin typeface="Mistral" pitchFamily="66" charset="0"/>
              </a:rPr>
              <a:t>?</a:t>
            </a:r>
            <a:r>
              <a:rPr lang="cs-CZ" b="1" dirty="0">
                <a:ln>
                  <a:solidFill>
                    <a:schemeClr val="tx1"/>
                  </a:solidFill>
                </a:ln>
                <a:noFill/>
              </a:rPr>
              <a:t/>
            </a:r>
            <a:br>
              <a:rPr lang="cs-CZ" b="1" dirty="0">
                <a:ln>
                  <a:solidFill>
                    <a:schemeClr val="tx1"/>
                  </a:solidFill>
                </a:ln>
                <a:noFill/>
              </a:rPr>
            </a:br>
            <a:endParaRPr lang="cs-CZ" dirty="0">
              <a:ln>
                <a:solidFill>
                  <a:schemeClr val="tx1"/>
                </a:solidFill>
              </a:ln>
              <a:noFill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800" dirty="0" smtClean="0">
                <a:latin typeface="Mistral" pitchFamily="66" charset="0"/>
              </a:rPr>
              <a:t>Staré </a:t>
            </a:r>
            <a:r>
              <a:rPr lang="cs-CZ" sz="4800" dirty="0">
                <a:latin typeface="Mistral" pitchFamily="66" charset="0"/>
              </a:rPr>
              <a:t>učení o harmonii lidského </a:t>
            </a:r>
            <a:r>
              <a:rPr lang="cs-CZ" sz="4800" dirty="0" smtClean="0">
                <a:latin typeface="Mistral" pitchFamily="66" charset="0"/>
              </a:rPr>
              <a:t>života.</a:t>
            </a:r>
            <a:endParaRPr lang="cs-CZ" sz="4800" dirty="0">
              <a:latin typeface="Mistral" pitchFamily="66" charset="0"/>
            </a:endParaRPr>
          </a:p>
        </p:txBody>
      </p:sp>
      <p:pic>
        <p:nvPicPr>
          <p:cNvPr id="4" name="Obrázek 3" descr="meditation_feng_shu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204864"/>
            <a:ext cx="4104456" cy="4282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1310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85563">
            <a:off x="302387" y="2725449"/>
            <a:ext cx="1819296" cy="2196150"/>
          </a:xfrm>
          <a:prstGeom prst="rect">
            <a:avLst/>
          </a:prstGeom>
        </p:spPr>
      </p:pic>
      <p:pic>
        <p:nvPicPr>
          <p:cNvPr id="6" name="Obrázek 5" descr="feng-shui-concepts-on-kitchens-and-hom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682395">
            <a:off x="6284281" y="4775677"/>
            <a:ext cx="2821773" cy="1896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 descr="feng_suej45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1572">
            <a:off x="6516216" y="2420888"/>
            <a:ext cx="2453044" cy="1913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dirty="0" smtClean="0">
                <a:ln w="18415" cmpd="sng">
                  <a:solidFill>
                    <a:schemeClr val="tx1"/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stral" pitchFamily="66" charset="0"/>
              </a:rPr>
              <a:t>Co jsou čakry?</a:t>
            </a:r>
            <a:endParaRPr lang="cs-CZ" sz="8000" dirty="0">
              <a:ln w="18415" cmpd="sng">
                <a:solidFill>
                  <a:schemeClr val="tx1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istral" pitchFamily="66" charset="0"/>
            </a:endParaRPr>
          </a:p>
        </p:txBody>
      </p:sp>
      <p:pic>
        <p:nvPicPr>
          <p:cNvPr id="4" name="Zástupný symbol pro obsah 3" descr="1384751_717231508291571_375642667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2204864"/>
            <a:ext cx="457360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0" y="119675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latin typeface="Mistral" pitchFamily="66" charset="0"/>
              </a:rPr>
              <a:t>Podle jogínské tradice jsou čakry důležitá místa ovládající tělo i prostor mimo něj.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Autofit/>
          </a:bodyPr>
          <a:lstStyle/>
          <a:p>
            <a:r>
              <a:rPr lang="cs-CZ" sz="7200" dirty="0" smtClean="0">
                <a:ln>
                  <a:solidFill>
                    <a:schemeClr val="tx1"/>
                  </a:solidFill>
                </a:ln>
                <a:noFill/>
                <a:latin typeface="Mistral" pitchFamily="66" charset="0"/>
              </a:rPr>
              <a:t>Co je energie jin a jang?</a:t>
            </a:r>
            <a:endParaRPr lang="cs-CZ" sz="7200" dirty="0">
              <a:ln>
                <a:solidFill>
                  <a:schemeClr val="tx1"/>
                </a:solidFill>
              </a:ln>
              <a:noFill/>
              <a:latin typeface="Mistral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478539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000" dirty="0">
                <a:latin typeface="Mistral" pitchFamily="66" charset="0"/>
              </a:rPr>
              <a:t>V lidském těle se JIN vztahuje k anatomické struktuře – k buňkám, tkáním a orgánům, zatímco JANG k tělesné energii, životní síle a dynamickému fungování. JIN je živící „nitro“, JANG ochranným „vnějškem“. </a:t>
            </a:r>
          </a:p>
        </p:txBody>
      </p:sp>
      <p:pic>
        <p:nvPicPr>
          <p:cNvPr id="5" name="Obrázek 4" descr="jin-ja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437112"/>
            <a:ext cx="2112704" cy="2112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400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400" dirty="0">
                <a:latin typeface="Mistral" pitchFamily="66" charset="0"/>
              </a:rPr>
              <a:t>Aby mohl člověk zůstat </a:t>
            </a:r>
            <a:r>
              <a:rPr lang="cs-CZ" sz="4400" dirty="0" smtClean="0">
                <a:latin typeface="Mistral" pitchFamily="66" charset="0"/>
              </a:rPr>
              <a:t>zdravý, musí celým tělem </a:t>
            </a:r>
            <a:r>
              <a:rPr lang="cs-CZ" sz="4400" dirty="0">
                <a:latin typeface="Mistral" pitchFamily="66" charset="0"/>
              </a:rPr>
              <a:t>správným způsobem protékat energie </a:t>
            </a:r>
            <a:r>
              <a:rPr lang="cs-CZ" sz="4400" dirty="0" smtClean="0">
                <a:latin typeface="Mistral" pitchFamily="66" charset="0"/>
              </a:rPr>
              <a:t>‚čchi'. </a:t>
            </a:r>
            <a:r>
              <a:rPr lang="cs-CZ" sz="4400" dirty="0">
                <a:latin typeface="Mistral" pitchFamily="66" charset="0"/>
              </a:rPr>
              <a:t>Toho lze dosáhnout pouze tehdy, jsou-li protikladné principy </a:t>
            </a:r>
            <a:r>
              <a:rPr lang="cs-CZ" sz="4400" dirty="0" err="1">
                <a:latin typeface="Mistral" pitchFamily="66" charset="0"/>
              </a:rPr>
              <a:t>Yin</a:t>
            </a:r>
            <a:r>
              <a:rPr lang="cs-CZ" sz="4400" dirty="0">
                <a:latin typeface="Mistral" pitchFamily="66" charset="0"/>
              </a:rPr>
              <a:t> a </a:t>
            </a:r>
            <a:r>
              <a:rPr lang="cs-CZ" sz="4400" dirty="0" err="1">
                <a:latin typeface="Mistral" pitchFamily="66" charset="0"/>
              </a:rPr>
              <a:t>Yang</a:t>
            </a:r>
            <a:r>
              <a:rPr lang="cs-CZ" sz="4400" dirty="0">
                <a:latin typeface="Mistral" pitchFamily="66" charset="0"/>
              </a:rPr>
              <a:t> v rovnováze.</a:t>
            </a:r>
            <a:r>
              <a:rPr lang="cs-CZ" sz="4400" dirty="0" smtClean="0">
                <a:latin typeface="Mistral" pitchFamily="66" charset="0"/>
              </a:rPr>
              <a:t/>
            </a:r>
            <a:br>
              <a:rPr lang="cs-CZ" sz="4400" dirty="0" smtClean="0">
                <a:latin typeface="Mistral" pitchFamily="66" charset="0"/>
              </a:rPr>
            </a:br>
            <a:r>
              <a:rPr lang="cs-CZ" sz="4400" dirty="0">
                <a:latin typeface="Mistral" pitchFamily="66" charset="0"/>
              </a:rPr>
              <a:t>Energie </a:t>
            </a:r>
            <a:r>
              <a:rPr lang="cs-CZ" sz="4400" dirty="0" smtClean="0">
                <a:latin typeface="Mistral" pitchFamily="66" charset="0"/>
              </a:rPr>
              <a:t>‚čchi</a:t>
            </a:r>
            <a:r>
              <a:rPr lang="cs-CZ" sz="4400" dirty="0">
                <a:latin typeface="Mistral" pitchFamily="66" charset="0"/>
              </a:rPr>
              <a:t>', nebo také životní síla koluje volně v lidském těle, ale je blokována v těle nemocném</a:t>
            </a:r>
            <a:r>
              <a:rPr lang="cs-CZ" sz="4400" dirty="0" smtClean="0">
                <a:latin typeface="Mistral" pitchFamily="66" charset="0"/>
              </a:rPr>
              <a:t>.</a:t>
            </a:r>
          </a:p>
          <a:p>
            <a:pPr algn="ctr">
              <a:buNone/>
            </a:pPr>
            <a:r>
              <a:rPr lang="cs-CZ" sz="1300" dirty="0" smtClean="0">
                <a:hlinkClick r:id="rId2"/>
              </a:rPr>
              <a:t>http://www.</a:t>
            </a:r>
            <a:r>
              <a:rPr lang="cs-CZ" sz="1300" dirty="0" err="1" smtClean="0">
                <a:hlinkClick r:id="rId2"/>
              </a:rPr>
              <a:t>youtube.com</a:t>
            </a:r>
            <a:r>
              <a:rPr lang="cs-CZ" sz="1300" dirty="0" smtClean="0">
                <a:hlinkClick r:id="rId2"/>
              </a:rPr>
              <a:t>/</a:t>
            </a:r>
            <a:r>
              <a:rPr lang="cs-CZ" sz="1300" dirty="0" err="1" smtClean="0">
                <a:hlinkClick r:id="rId2"/>
              </a:rPr>
              <a:t>watch</a:t>
            </a:r>
            <a:r>
              <a:rPr lang="cs-CZ" sz="1300" dirty="0" smtClean="0">
                <a:hlinkClick r:id="rId2"/>
              </a:rPr>
              <a:t>?v=BKqHm7qs2Fg</a:t>
            </a:r>
            <a:endParaRPr lang="cs-CZ" sz="1300" dirty="0">
              <a:latin typeface="Mistral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07704" y="260648"/>
            <a:ext cx="7560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n>
                  <a:solidFill>
                    <a:schemeClr val="tx1"/>
                  </a:solidFill>
                </a:ln>
                <a:noFill/>
                <a:latin typeface="Mistral" pitchFamily="66" charset="0"/>
              </a:rPr>
              <a:t>Co je energie čchi?</a:t>
            </a:r>
            <a:endParaRPr lang="cs-CZ" sz="6000" dirty="0">
              <a:ln>
                <a:solidFill>
                  <a:schemeClr val="tx1"/>
                </a:solidFill>
              </a:ln>
              <a:noFill/>
              <a:latin typeface="Mistral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dirty="0" smtClean="0">
                <a:latin typeface="Mistral" pitchFamily="66" charset="0"/>
              </a:rPr>
              <a:t>Léčebná pyramida</a:t>
            </a:r>
            <a:endParaRPr lang="cs-CZ" sz="8800" dirty="0">
              <a:latin typeface="Mistral" pitchFamily="66" charset="0"/>
            </a:endParaRPr>
          </a:p>
        </p:txBody>
      </p:sp>
      <p:pic>
        <p:nvPicPr>
          <p:cNvPr id="4" name="Zástupný symbol pro obsah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147353"/>
            <a:ext cx="7655022" cy="5710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latin typeface="Mistral" pitchFamily="66" charset="0"/>
              </a:rPr>
              <a:t>Meditační jeskyně</a:t>
            </a:r>
            <a:br>
              <a:rPr lang="cs-CZ" sz="8000" dirty="0" smtClean="0">
                <a:latin typeface="Mistral" pitchFamily="66" charset="0"/>
              </a:rPr>
            </a:br>
            <a:r>
              <a:rPr lang="cs-CZ" sz="4000" dirty="0" smtClean="0">
                <a:latin typeface="Mistral" pitchFamily="66" charset="0"/>
              </a:rPr>
              <a:t>muzikoterapie</a:t>
            </a:r>
            <a:endParaRPr lang="cs-CZ" sz="4000" dirty="0">
              <a:latin typeface="Mistral" pitchFamily="66" charset="0"/>
            </a:endParaRPr>
          </a:p>
        </p:txBody>
      </p:sp>
      <p:pic>
        <p:nvPicPr>
          <p:cNvPr id="4" name="Zástupný symbol pro obsah 3" descr="DSC_0035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1772816"/>
            <a:ext cx="4752528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Masaru</a:t>
            </a:r>
            <a:r>
              <a:rPr lang="cs-CZ" dirty="0" smtClean="0"/>
              <a:t> </a:t>
            </a:r>
            <a:r>
              <a:rPr lang="cs-CZ" dirty="0" err="1" smtClean="0"/>
              <a:t>Emoto</a:t>
            </a:r>
            <a:endParaRPr lang="cs-CZ" dirty="0"/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wJGqnrlgZJo</a:t>
            </a:r>
            <a:endParaRPr lang="cs-CZ" dirty="0" smtClean="0"/>
          </a:p>
          <a:p>
            <a:r>
              <a:rPr lang="cs-CZ" dirty="0"/>
              <a:t> </a:t>
            </a:r>
            <a:r>
              <a:rPr lang="cs-CZ" dirty="0" err="1"/>
              <a:t>Bronnikovo</a:t>
            </a:r>
            <a:r>
              <a:rPr lang="cs-CZ" dirty="0"/>
              <a:t> přímé </a:t>
            </a:r>
            <a:r>
              <a:rPr lang="cs-CZ" dirty="0" smtClean="0"/>
              <a:t>vidění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?v=2RKh9Yh-</a:t>
            </a:r>
            <a:r>
              <a:rPr lang="cs-CZ" dirty="0" err="1" smtClean="0">
                <a:hlinkClick r:id="rId3"/>
              </a:rPr>
              <a:t>GsU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http://karelwagner.blog.idnes.cz/c/149179/Jak-jsem-se-vydal-po-stopach-ruskeho-fenomenu.html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189</Words>
  <Application>Microsoft Office PowerPoint</Application>
  <PresentationFormat>Předvádění na obrazovce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Přírodní zahrada  RUDOLFOV </vt:lpstr>
      <vt:lpstr>Přírodní zahrada </vt:lpstr>
      <vt:lpstr>Klanopraška</vt:lpstr>
      <vt:lpstr>ARCHKLUB</vt:lpstr>
      <vt:lpstr>Archklub</vt:lpstr>
      <vt:lpstr>Prezentace aplikace PowerPoint</vt:lpstr>
      <vt:lpstr>Co je Feng Šuej? </vt:lpstr>
      <vt:lpstr>Co jsou čakry?</vt:lpstr>
      <vt:lpstr>Co je energie jin a jang?</vt:lpstr>
      <vt:lpstr>Prezentace aplikace PowerPoint</vt:lpstr>
      <vt:lpstr>Léčebná pyramida</vt:lpstr>
      <vt:lpstr>Meditační jeskyně muzikoterapie</vt:lpstr>
      <vt:lpstr>ZAJÍMAVOSTI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Přírodní zahrada  RUDOLFOF</dc:title>
  <dc:creator>M</dc:creator>
  <cp:lastModifiedBy>rvankova</cp:lastModifiedBy>
  <cp:revision>17</cp:revision>
  <dcterms:created xsi:type="dcterms:W3CDTF">2013-10-13T17:24:26Z</dcterms:created>
  <dcterms:modified xsi:type="dcterms:W3CDTF">2013-10-14T08:25:41Z</dcterms:modified>
</cp:coreProperties>
</file>