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9" r:id="rId23"/>
  </p:sldIdLst>
  <p:sldSz cx="10080625" cy="7559675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068" y="-102"/>
      </p:cViewPr>
      <p:guideLst>
        <p:guide orient="horz" pos="238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de-DE" sz="1400" b="0" i="0" u="none" strike="noStrike" kern="1200">
              <a:ln>
                <a:noFill/>
              </a:ln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de-DE" sz="1400" b="0" i="0" u="none" strike="noStrike" kern="1200">
              <a:ln>
                <a:noFill/>
              </a:ln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de-DE" sz="1400" b="0" i="0" u="none" strike="noStrike" kern="1200">
              <a:ln>
                <a:noFill/>
              </a:ln>
              <a:latin typeface="Arial" pitchFamily="18"/>
              <a:ea typeface="Andale Sans UI" pitchFamily="2"/>
              <a:cs typeface="Tahoma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7E36E7E9-2793-447E-AD9A-1899D83D7880}" type="slidenum">
              <a:t>‹#›</a:t>
            </a:fld>
            <a:endParaRPr lang="de-DE" sz="1400" b="0" i="0" u="none" strike="noStrike" kern="1200">
              <a:ln>
                <a:noFill/>
              </a:ln>
              <a:latin typeface="Arial" pitchFamily="18"/>
              <a:ea typeface="Andale Sans UI" pitchFamily="2"/>
              <a:cs typeface="Tahoma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x-none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rtl="0" hangingPunct="0">
              <a:buNone/>
              <a:tabLst/>
              <a:defRPr lang="x-none" sz="1400" kern="1200"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x-none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lvl="0" algn="r" rtl="0" hangingPunct="0">
              <a:buNone/>
              <a:tabLst/>
              <a:defRPr lang="x-none" sz="1400" kern="1200"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x-none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rtl="0" hangingPunct="0">
              <a:buNone/>
              <a:tabLst/>
              <a:defRPr lang="x-none" sz="1400" kern="1200"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x-none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/>
          <a:lstStyle>
            <a:lvl1pPr lvl="0" algn="r" rtl="0" hangingPunct="0">
              <a:buNone/>
              <a:tabLst/>
              <a:defRPr lang="x-none" sz="1400" kern="1200"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fld id="{1B4D8F1A-EDE9-446D-B053-F9CAD5E588A5}" type="slidenum">
              <a:t>‹#›</a:t>
            </a:fld>
            <a:endParaRPr 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x-none" sz="2000" b="0" i="0" u="none" strike="noStrike" kern="1200">
        <a:ln>
          <a:noFill/>
        </a:ln>
        <a:latin typeface="Arial" pitchFamily="18"/>
        <a:cs typeface="Tahoma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x-non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x-non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x-non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6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de-DE" sz="2810">
              <a:ea typeface="Microsoft YaHei" pitchFamily="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6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de-DE" sz="2810">
              <a:ea typeface="Microsoft YaHei" pitchFamily="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x-non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6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de-DE" sz="2810">
              <a:ea typeface="Microsoft YaHei" pitchFamily="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6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de-DE" sz="2810">
              <a:ea typeface="Microsoft YaHei" pitchFamily="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6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de-DE" sz="2810">
              <a:ea typeface="Microsoft YaHei" pitchFamily="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6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de-DE" sz="2810">
              <a:ea typeface="Microsoft YaHei" pitchFamily="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6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de-DE" sz="2810">
              <a:ea typeface="Microsoft YaHei" pitchFamily="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6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de-DE" sz="2810">
              <a:ea typeface="Microsoft YaHei" pitchFamily="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6700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de-DE" sz="2810">
              <a:ea typeface="Microsoft YaHei" pitchFamily="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ACEC9E5-5827-41DC-972D-BB45F3E381A9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792A0-0AAD-4A7F-B5E4-9B41828CA917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54624E7-A427-48D6-95C5-E97ED449B189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1367CC2-C7A9-4248-811F-5457FA51E18D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7DAF356-3726-4DF0-9E2B-F3ADC440ABF6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4F26C65-3F14-423E-92BF-C5DA06687DC1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E59EA3B-9DD8-4DEF-A4AB-FD24B373E607}" type="slidenum">
              <a:t>‹#›</a:t>
            </a:fld>
            <a:endParaRPr lang="de-DE"/>
          </a:p>
        </p:txBody>
      </p:sp>
    </p:spTree>
  </p:cSld>
  <p:clrMapOvr>
    <a:masterClrMapping/>
  </p:clrMapOvr>
  <p:transition/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D37FDC6-F55D-486E-B98A-D0051F8B319E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8279219-2C84-4900-86F4-80E433B46DA5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B6CCC0-8E47-421F-B73B-94B90D576612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ED942BCB-7E1B-457D-9428-7C5614B83CB8}" type="datetime1">
              <a:rPr lang="de-DE" smtClean="0"/>
              <a:pPr lvl="0"/>
              <a:t>01.03.2017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372D647-0207-455B-8111-8291F473BF40}" type="slidenum">
              <a:t>‹#›</a:t>
            </a:fld>
            <a:endParaRPr lang="de-DE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Pictures/1000000000000A00000005A0ECF39E8C.jpg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 r:link="rId14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/>
            <a:r>
              <a:rPr lang="cs-CZ"/>
              <a:t>Klepněte pro úpravu formátu titulního textuKliknutím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body" idx="1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/>
          <a:lstStyle>
            <a:def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defPPr>
            <a:lvl1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1pPr>
            <a:lvl2pPr marL="864000" marR="0" lvl="1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2pPr>
            <a:lvl3pPr marL="1295999" marR="0" lvl="2" indent="-288000" algn="l" rtl="0" hangingPunct="1">
              <a:lnSpc>
                <a:spcPct val="90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3pPr>
            <a:lvl4pPr marL="1728000" marR="0" lvl="3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4pPr>
            <a:lvl5pPr marL="2160000" marR="0" lvl="4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5pPr>
            <a:lvl6pPr marL="2592000" marR="0" lvl="5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6pPr>
            <a:lvl7pPr marL="3024000" marR="0" lvl="6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7pPr>
            <a:lvl8pPr marL="3456000" marR="0" lvl="7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8pPr>
            <a:lvl9pPr marL="3887999" marR="0" lvl="8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9pPr>
          </a:lstStyle>
          <a:p>
            <a:pPr lvl="0"/>
            <a:r>
              <a:rPr lang="cs-CZ"/>
              <a:t>Klepněte pro úpravu formátu textu osnovy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 osnovy</a:t>
            </a:r>
          </a:p>
          <a:p>
            <a:pPr lvl="4"/>
            <a:r>
              <a:rPr lang="cs-CZ"/>
              <a:t>Pátá úroveň osnovy</a:t>
            </a:r>
          </a:p>
          <a:p>
            <a:pPr lvl="5"/>
            <a:r>
              <a:rPr lang="cs-CZ"/>
              <a:t>Šestá úroveň</a:t>
            </a:r>
          </a:p>
          <a:p>
            <a:pPr lvl="6"/>
            <a:r>
              <a:rPr lang="cs-CZ"/>
              <a:t>Sedmá úroveň</a:t>
            </a:r>
          </a:p>
          <a:p>
            <a:pPr lvl="7"/>
            <a:r>
              <a:rPr lang="cs-CZ"/>
              <a:t>Osmá úroveň textu</a:t>
            </a:r>
          </a:p>
          <a:p>
            <a:pPr lvl="0"/>
            <a:r>
              <a:rPr lang="cs-CZ"/>
              <a:t>Devátá úroveňUpravte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838080" y="6356520"/>
            <a:ext cx="274284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de-DE" sz="1800" b="0" i="0" u="none" strike="noStrike" kern="1200" spc="0">
                <a:solidFill>
                  <a:srgbClr val="000000"/>
                </a:solidFill>
                <a:latin typeface="Calibri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fld id="{ED942BCB-7E1B-457D-9428-7C5614B83CB8}" type="datetime1">
              <a:rPr lang="de-DE"/>
              <a:pPr lvl="0"/>
              <a:t>2017/3/1</a:t>
            </a:fld>
            <a:endParaRPr lang="de-DE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4038479" y="6356520"/>
            <a:ext cx="411444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lvl="0" rtl="0" hangingPunct="0">
              <a:buNone/>
              <a:tabLst/>
              <a:defRPr lang="de-DE" sz="2400" kern="1200">
                <a:latin typeface="Times New Roman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endParaRPr lang="de-DE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8610480" y="6356520"/>
            <a:ext cx="2742840" cy="364679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/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de-DE" sz="1800" b="0" i="0" u="none" strike="noStrike" kern="1200" spc="0">
                <a:solidFill>
                  <a:srgbClr val="000000"/>
                </a:solidFill>
                <a:latin typeface="Calibri" pitchFamily="18"/>
                <a:ea typeface="Andale Sans UI" pitchFamily="2"/>
                <a:cs typeface="Tahoma" pitchFamily="2"/>
              </a:defRPr>
            </a:lvl1pPr>
          </a:lstStyle>
          <a:p>
            <a:pPr lvl="0"/>
            <a:fld id="{776E0700-E3AC-47C1-864C-9DE6BA9BA4AE}" type="slidenum"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lvl="0" algn="l" rtl="0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spc="0">
          <a:ln>
            <a:noFill/>
          </a:ln>
          <a:solidFill>
            <a:srgbClr val="000000"/>
          </a:solidFill>
          <a:latin typeface="Calibri Light" pitchFamily="18"/>
          <a:ea typeface="Microsoft YaHei" pitchFamily="2"/>
          <a:cs typeface="Lucida Sans" pitchFamily="2"/>
        </a:defRPr>
      </a:lvl1pPr>
    </p:titleStyle>
    <p:bodyStyle>
      <a:lvl1pPr lvl="0">
        <a:buSzPct val="45000"/>
        <a:buFont typeface="StarSymbol"/>
        <a:buChar char="●"/>
        <a:tabLst/>
        <a:defRPr lang="cs-CZ" sz="2800" b="0" i="0" u="none" strike="noStrike" spc="0">
          <a:solidFill>
            <a:srgbClr val="000000"/>
          </a:solidFill>
          <a:latin typeface="Calibri" pitchFamily="18"/>
        </a:defRPr>
      </a:lvl1pPr>
      <a:lvl2pPr lvl="1">
        <a:buSzPct val="75000"/>
        <a:buFont typeface="StarSymbol"/>
        <a:buChar char="–"/>
        <a:tabLst/>
        <a:defRPr lang="cs-CZ" sz="2800" b="0" i="0" u="none" strike="noStrike" spc="0">
          <a:solidFill>
            <a:srgbClr val="000000"/>
          </a:solidFill>
          <a:latin typeface="Calibri" pitchFamily="18"/>
        </a:defRPr>
      </a:lvl2pPr>
      <a:lvl3pPr lvl="2">
        <a:buSzPct val="45000"/>
        <a:buFont typeface="StarSymbol"/>
        <a:buChar char="●"/>
        <a:tabLst/>
        <a:defRPr lang="cs-CZ" sz="2800" b="0" i="0" u="none" strike="noStrike" spc="0">
          <a:solidFill>
            <a:srgbClr val="000000"/>
          </a:solidFill>
          <a:latin typeface="Calibri" pitchFamily="18"/>
        </a:defRPr>
      </a:lvl3pPr>
      <a:lvl4pPr lvl="3">
        <a:buSzPct val="75000"/>
        <a:buFont typeface="StarSymbol"/>
        <a:buChar char="–"/>
        <a:tabLst/>
        <a:defRPr lang="cs-CZ" sz="2800" b="0" i="0" u="none" strike="noStrike" spc="0">
          <a:solidFill>
            <a:srgbClr val="000000"/>
          </a:solidFill>
          <a:latin typeface="Calibri" pitchFamily="18"/>
        </a:defRPr>
      </a:lvl4pPr>
      <a:lvl5pPr lvl="4">
        <a:buSzPct val="45000"/>
        <a:buFont typeface="StarSymbol"/>
        <a:buChar char="●"/>
        <a:tabLst/>
        <a:defRPr lang="cs-CZ" sz="2800" b="0" i="0" u="none" strike="noStrike" spc="0">
          <a:solidFill>
            <a:srgbClr val="000000"/>
          </a:solidFill>
          <a:latin typeface="Calibri" pitchFamily="18"/>
        </a:defRPr>
      </a:lvl5pPr>
      <a:lvl6pPr lvl="5">
        <a:buSzPct val="45000"/>
        <a:buFont typeface="StarSymbol"/>
        <a:buChar char="●"/>
        <a:tabLst/>
        <a:defRPr lang="cs-CZ" sz="2800" b="0" i="0" u="none" strike="noStrike" spc="0">
          <a:solidFill>
            <a:srgbClr val="000000"/>
          </a:solidFill>
          <a:latin typeface="Calibri" pitchFamily="18"/>
        </a:defRPr>
      </a:lvl6pPr>
      <a:lvl7pPr lvl="6">
        <a:buSzPct val="45000"/>
        <a:buFont typeface="StarSymbol"/>
        <a:buChar char="●"/>
        <a:tabLst/>
        <a:defRPr lang="cs-CZ" sz="2800" b="0" i="0" u="none" strike="noStrike" spc="0">
          <a:solidFill>
            <a:srgbClr val="000000"/>
          </a:solidFill>
          <a:latin typeface="Calibri" pitchFamily="18"/>
        </a:defRPr>
      </a:lvl7pPr>
      <a:lvl8pPr lvl="7">
        <a:buSzPct val="45000"/>
        <a:buFont typeface="StarSymbol"/>
        <a:buChar char="●"/>
        <a:tabLst/>
        <a:defRPr lang="cs-CZ" sz="2800" b="0" i="0" u="none" strike="noStrike" spc="0">
          <a:solidFill>
            <a:srgbClr val="000000"/>
          </a:solidFill>
          <a:latin typeface="Calibri" pitchFamily="18"/>
        </a:defRPr>
      </a:lvl8pPr>
      <a:lvl9pPr marL="0" marR="0" lvl="0" indent="0" algn="l" rtl="0" hangingPunct="1">
        <a:lnSpc>
          <a:spcPct val="90000"/>
        </a:lnSpc>
        <a:spcBef>
          <a:spcPts val="1001"/>
        </a:spcBef>
        <a:spcAft>
          <a:spcPts val="1417"/>
        </a:spcAft>
        <a:buSzPct val="45000"/>
        <a:buFont typeface="Arial" pitchFamily="32"/>
        <a:buChar char="•"/>
        <a:tabLst/>
        <a:defRPr lang="cs-CZ" sz="2800" b="0" i="0" u="none" strike="noStrike" spc="0">
          <a:solidFill>
            <a:srgbClr val="000000"/>
          </a:solidFill>
          <a:latin typeface="Calibri" pitchFamily="18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" y="6084094"/>
            <a:ext cx="5256335" cy="576063"/>
          </a:xfr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algn="ctr">
              <a:buNone/>
            </a:pPr>
            <a:r>
              <a:rPr lang="cs-CZ" sz="32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Josefína </a:t>
            </a:r>
            <a:r>
              <a:rPr lang="cs-CZ" sz="3200" dirty="0" err="1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Sapíková</a:t>
            </a:r>
            <a:r>
              <a:rPr lang="cs-CZ" sz="32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2.M</a:t>
            </a:r>
            <a:endParaRPr lang="x-none" sz="320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-1944464" y="1403573"/>
            <a:ext cx="9072562" cy="2301875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>
              <a:buNone/>
            </a:pPr>
            <a:r>
              <a:rPr lang="x-none" sz="5400" b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urier New" pitchFamily="49"/>
              </a:rPr>
              <a:t>Operation </a:t>
            </a:r>
            <a:r>
              <a:rPr lang="cs-CZ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urier New" pitchFamily="49"/>
              </a:rPr>
              <a:t/>
            </a:r>
            <a:br>
              <a:rPr lang="cs-CZ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urier New" pitchFamily="49"/>
              </a:rPr>
            </a:br>
            <a:r>
              <a:rPr lang="x-none" sz="5400" b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urier New" pitchFamily="49"/>
              </a:rPr>
              <a:t>Anthropoid</a:t>
            </a:r>
            <a:endParaRPr lang="x-none" sz="5400" b="1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urier New" pitchFamily="49"/>
            </a:endParaRPr>
          </a:p>
        </p:txBody>
      </p:sp>
      <p:pic>
        <p:nvPicPr>
          <p:cNvPr id="6" name="Obrázek 5" descr="Pamatnik-Operace-Anthropoid-2-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2360" y="0"/>
            <a:ext cx="5669756" cy="75596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292100"/>
            <a:ext cx="9070975" cy="677863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l">
              <a:buNone/>
            </a:pPr>
            <a:r>
              <a:rPr lang="x-none" b="1">
                <a:solidFill>
                  <a:schemeClr val="bg1"/>
                </a:solidFill>
                <a:latin typeface="Courier New" pitchFamily="49"/>
              </a:rPr>
              <a:t>Background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042988"/>
            <a:ext cx="8496300" cy="6731000"/>
          </a:xfrm>
        </p:spPr>
        <p:txBody>
          <a:bodyPr>
            <a:spAutoFit/>
          </a:bodyPr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cs-CZ" sz="3600" baseline="300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29th</a:t>
            </a:r>
            <a:r>
              <a:rPr lang="cs-CZ" sz="36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3600" baseline="300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3600" baseline="30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30th September 1938 – Munich Agreement (also Munich Diktat or Munich Betrayal)</a:t>
            </a:r>
          </a:p>
          <a:p>
            <a:pPr lvl="1" rtl="0" hangingPunct="0"/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Czechoslovakia </a:t>
            </a:r>
            <a:b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had to give up </a:t>
            </a:r>
            <a:b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Sudetenland</a:t>
            </a:r>
          </a:p>
          <a:p>
            <a:pPr lvl="1" rtl="0" hangingPunct="0"/>
            <a: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"About us,</a:t>
            </a:r>
            <a:b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without us."</a:t>
            </a:r>
          </a:p>
          <a:p>
            <a:pPr lvl="0"/>
            <a: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President </a:t>
            </a:r>
            <a:r>
              <a:rPr lang="cs-CZ" i="1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i="1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i="1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Eduard</a:t>
            </a:r>
            <a: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Beneš</a:t>
            </a:r>
            <a: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i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i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i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resigned</a:t>
            </a:r>
            <a:endParaRPr lang="en-US" i="1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0"/>
            <a: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Emil </a:t>
            </a:r>
            <a:r>
              <a:rPr lang="en-US" i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Hácha</a:t>
            </a:r>
            <a: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was elected</a:t>
            </a:r>
          </a:p>
          <a:p>
            <a:pPr lvl="0"/>
            <a:endParaRPr lang="en-US" dirty="0"/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4033838" y="2051050"/>
            <a:ext cx="6046787" cy="3932238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 txBox="1">
            <a:spLocks noGrp="1"/>
          </p:cNvSpPr>
          <p:nvPr>
            <p:ph type="body" idx="4294967295"/>
          </p:nvPr>
        </p:nvSpPr>
        <p:spPr>
          <a:xfrm>
            <a:off x="0" y="360363"/>
            <a:ext cx="9720263" cy="2166937"/>
          </a:xfrm>
        </p:spPr>
        <p:txBody>
          <a:bodyPr>
            <a:spAutoFit/>
          </a:bodyPr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r>
              <a:rPr lang="cs-CZ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14th </a:t>
            </a:r>
            <a:r>
              <a:rPr lang="en-US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March 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1939 – Slovakia declared independence</a:t>
            </a:r>
          </a:p>
          <a:p>
            <a:pPr lvl="1" rtl="0" hangingPunct="0"/>
            <a:r>
              <a:rPr lang="en-US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Hitler </a:t>
            </a:r>
            <a:r>
              <a:rPr lang="en-US" sz="32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intimadated</a:t>
            </a:r>
            <a:r>
              <a:rPr lang="en-US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Hácha</a:t>
            </a:r>
            <a:r>
              <a:rPr lang="en-US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into accepting the German occupation</a:t>
            </a:r>
          </a:p>
          <a:p>
            <a:pPr lvl="1" rtl="0" hangingPunct="0"/>
            <a:endParaRPr lang="en-US" sz="3200" dirty="0"/>
          </a:p>
        </p:txBody>
      </p:sp>
      <p:pic>
        <p:nvPicPr>
          <p:cNvPr id="3" name="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719832" y="2108659"/>
            <a:ext cx="8280920" cy="5248658"/>
          </a:xfrm>
          <a:prstGeom prst="rect">
            <a:avLst/>
          </a:prstGeom>
          <a:noFill/>
          <a:ln>
            <a:noFill/>
          </a:ln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 txBox="1">
            <a:spLocks noGrp="1"/>
          </p:cNvSpPr>
          <p:nvPr>
            <p:ph type="body" idx="4294967295"/>
          </p:nvPr>
        </p:nvSpPr>
        <p:spPr>
          <a:xfrm>
            <a:off x="0" y="2746375"/>
            <a:ext cx="2986088" cy="2147888"/>
          </a:xfrm>
        </p:spPr>
        <p:txBody>
          <a:bodyPr>
            <a:spAutoFit/>
          </a:bodyPr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15</a:t>
            </a:r>
            <a:r>
              <a:rPr lang="en-US" baseline="30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 March 1939 </a:t>
            </a:r>
            <a:r>
              <a:rPr lang="cs-CZ" baseline="300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baseline="300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baseline="300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– </a:t>
            </a:r>
            <a:r>
              <a:rPr lang="en-US" baseline="30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German invasion</a:t>
            </a:r>
          </a:p>
          <a:p>
            <a:pPr lvl="0"/>
            <a:endParaRPr lang="en-US" dirty="0"/>
          </a:p>
        </p:txBody>
      </p:sp>
      <p:pic>
        <p:nvPicPr>
          <p:cNvPr id="3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3163888" y="179388"/>
            <a:ext cx="6916737" cy="4752975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sp>
        <p:nvSpPr>
          <p:cNvPr id="4" name="Zástupný symbol pro text 3"/>
          <p:cNvSpPr txBox="1">
            <a:spLocks noGrp="1"/>
          </p:cNvSpPr>
          <p:nvPr>
            <p:ph type="body" idx="4294967295"/>
          </p:nvPr>
        </p:nvSpPr>
        <p:spPr>
          <a:xfrm>
            <a:off x="0" y="5540375"/>
            <a:ext cx="7958138" cy="237966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16</a:t>
            </a:r>
            <a:r>
              <a:rPr lang="en-US" baseline="30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 March 1939 – Establishment of the Protectorate of Bohemia and Moravia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 noGrp="1"/>
          </p:cNvSpPr>
          <p:nvPr>
            <p:ph type="body" idx="4294967295"/>
          </p:nvPr>
        </p:nvSpPr>
        <p:spPr>
          <a:xfrm>
            <a:off x="0" y="3419797"/>
            <a:ext cx="6311520" cy="3420000"/>
          </a:xfrm>
        </p:spPr>
        <p:txBody>
          <a:bodyPr/>
          <a:lstStyle>
            <a:def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defPPr>
            <a:lvl1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1pPr>
            <a:lvl2pPr marL="864000" marR="0" lvl="1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2pPr>
            <a:lvl3pPr marL="1295999" marR="0" lvl="2" indent="-288000" algn="l" rtl="0" hangingPunct="1">
              <a:lnSpc>
                <a:spcPct val="90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3pPr>
            <a:lvl4pPr marL="1728000" marR="0" lvl="3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4pPr>
            <a:lvl5pPr marL="2160000" marR="0" lvl="4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5pPr>
            <a:lvl6pPr marL="2592000" marR="0" lvl="5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6pPr>
            <a:lvl7pPr marL="3024000" marR="0" lvl="6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7pPr>
            <a:lvl8pPr marL="3456000" marR="0" lvl="7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8pPr>
            <a:lvl9pPr marL="3887999" marR="0" lvl="8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9pPr>
          </a:lstStyle>
          <a:p>
            <a:pPr marL="0" lvl="0" indent="0">
              <a:spcBef>
                <a:spcPts val="1001"/>
              </a:spcBef>
              <a:buNone/>
            </a:pPr>
            <a:endParaRPr lang="en-US" dirty="0">
              <a:latin typeface="Calibri" pitchFamily="18"/>
            </a:endParaRPr>
          </a:p>
          <a:p>
            <a:pPr marL="0" lvl="0" indent="0">
              <a:spcBef>
                <a:spcPts val="1001"/>
              </a:spcBef>
              <a:buFont typeface="Arial" pitchFamily="32"/>
              <a:buChar char="•"/>
            </a:pPr>
            <a:r>
              <a:rPr lang="en-US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Real power in the protectorate belonged to the </a:t>
            </a:r>
            <a:r>
              <a:rPr lang="en-US" i="1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Reichsprotektor</a:t>
            </a:r>
            <a:endParaRPr lang="en-US" i="1" dirty="0">
              <a:solidFill>
                <a:srgbClr val="FFFFFF"/>
              </a:solidFill>
              <a:latin typeface="Courier New" pitchFamily="49" charset="0"/>
              <a:cs typeface="Courier New" pitchFamily="49" charset="0"/>
            </a:endParaRPr>
          </a:p>
          <a:p>
            <a:pPr marL="0" lvl="1" indent="0">
              <a:spcBef>
                <a:spcPts val="499"/>
              </a:spcBef>
              <a:spcAft>
                <a:spcPts val="1417"/>
              </a:spcAft>
              <a:buFont typeface="Arial" pitchFamily="32"/>
              <a:buChar char="•"/>
            </a:pP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Konstantin von </a:t>
            </a: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Neurath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(1939 – 1943)</a:t>
            </a:r>
          </a:p>
          <a:p>
            <a:pPr marL="0" lvl="1" indent="0">
              <a:spcBef>
                <a:spcPts val="499"/>
              </a:spcBef>
              <a:spcAft>
                <a:spcPts val="1417"/>
              </a:spcAft>
              <a:buFont typeface="Arial" pitchFamily="32"/>
              <a:buChar char="•"/>
            </a:pP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Officialy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until 1943, but he was replaced by </a:t>
            </a: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Reinhard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Heydrich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in 1941</a:t>
            </a:r>
          </a:p>
        </p:txBody>
      </p:sp>
      <p:pic>
        <p:nvPicPr>
          <p:cNvPr id="3" name="Obrázek 3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6480000" y="2714040"/>
            <a:ext cx="3291479" cy="4485960"/>
          </a:xfrm>
          <a:prstGeom prst="rect">
            <a:avLst/>
          </a:prstGeom>
          <a:noFill/>
          <a:ln>
            <a:noFill/>
          </a:ln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3780000" y="540000"/>
            <a:ext cx="6300625" cy="1311213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1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StarSymbol"/>
              <a:buChar char="●"/>
              <a:tabLst/>
            </a:pP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Emil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Hácha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remained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the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head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of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the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state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,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with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no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800" b="0" i="0" u="none" strike="noStrike" kern="1200" spc="0" dirty="0" err="1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executive</a:t>
            </a:r>
            <a:r>
              <a:rPr lang="de-DE" sz="2800" b="0" i="0" u="none" strike="noStrike" kern="1200" spc="0" dirty="0">
                <a:ln>
                  <a:noFill/>
                </a:ln>
                <a:solidFill>
                  <a:srgbClr val="FFFFFF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power</a:t>
            </a:r>
          </a:p>
        </p:txBody>
      </p:sp>
      <p:pic>
        <p:nvPicPr>
          <p:cNvPr id="5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636840" y="360000"/>
            <a:ext cx="2783160" cy="3420000"/>
          </a:xfrm>
          <a:prstGeom prst="rect">
            <a:avLst/>
          </a:prstGeom>
          <a:noFill/>
          <a:ln>
            <a:noFill/>
          </a:ln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Czechoslovak government in-exile (9th July 1940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180000"/>
            <a:ext cx="10515240" cy="132516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>
                <a:solidFill>
                  <a:srgbClr val="FFFFFF"/>
                </a:solidFill>
              </a:rPr>
              <a:t>Czechoslovak government in-exile </a:t>
            </a:r>
            <a:br>
              <a:rPr lang="cs-CZ">
                <a:solidFill>
                  <a:srgbClr val="FFFFFF"/>
                </a:solidFill>
              </a:rPr>
            </a:br>
            <a:r>
              <a:rPr lang="cs-CZ">
                <a:solidFill>
                  <a:srgbClr val="FFFFFF"/>
                </a:solidFill>
              </a:rPr>
              <a:t>(9th July 1940)</a:t>
            </a:r>
          </a:p>
        </p:txBody>
      </p:sp>
      <p:pic>
        <p:nvPicPr>
          <p:cNvPr id="3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360000" y="1800000"/>
            <a:ext cx="3960000" cy="5040000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sp>
        <p:nvSpPr>
          <p:cNvPr id="4" name="TextovéPole 3"/>
          <p:cNvSpPr txBox="1"/>
          <p:nvPr/>
        </p:nvSpPr>
        <p:spPr>
          <a:xfrm>
            <a:off x="4319999" y="1577880"/>
            <a:ext cx="5760625" cy="508212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compatLnSpc="0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hangingPunct="0"/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Also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Czechoslovak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National Liberation </a:t>
            </a:r>
            <a:r>
              <a:rPr lang="cs-CZ" sz="22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/>
            </a:r>
            <a:br>
              <a:rPr lang="cs-CZ" sz="22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</a:br>
            <a:r>
              <a:rPr lang="de-DE" sz="2200" b="0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Committee</a:t>
            </a:r>
            <a:endParaRPr lang="de-DE" sz="22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Andale Sans UI" pitchFamily="2"/>
              <a:cs typeface="Tahoma" pitchFamily="2"/>
            </a:endParaRPr>
          </a:p>
          <a:p>
            <a:pPr hangingPunct="0"/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Formerly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in France, but:</a:t>
            </a:r>
          </a:p>
          <a:p>
            <a:pPr marL="457200" lvl="2" hangingPunct="0">
              <a:buSzPct val="75000"/>
              <a:buFont typeface="Arial" pitchFamily="34" charset="0"/>
              <a:buChar char="•"/>
            </a:pP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French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government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refused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to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give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cs-CZ" sz="22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/>
            </a:r>
            <a:br>
              <a:rPr lang="cs-CZ" sz="22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</a:br>
            <a:r>
              <a:rPr lang="de-DE" sz="2200" b="0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diplomatic</a:t>
            </a:r>
            <a:r>
              <a:rPr lang="de-DE" sz="22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status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+ Nazi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occupation</a:t>
            </a:r>
            <a:endParaRPr lang="de-DE" sz="22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Andale Sans UI" pitchFamily="2"/>
              <a:cs typeface="Tahoma" pitchFamily="2"/>
            </a:endParaRPr>
          </a:p>
          <a:p>
            <a:pPr marL="457200" lvl="3" hangingPunct="0"/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The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Committee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had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to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withdraw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to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cs-CZ" sz="22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/>
            </a:r>
            <a:br>
              <a:rPr lang="cs-CZ" sz="22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</a:br>
            <a:r>
              <a:rPr lang="de-DE" sz="22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London 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in 1940</a:t>
            </a:r>
          </a:p>
          <a:p>
            <a:pPr lvl="1" hangingPunct="0"/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President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: Edvard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Beneš</a:t>
            </a:r>
            <a:endParaRPr lang="de-DE" sz="22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Andale Sans UI" pitchFamily="2"/>
              <a:cs typeface="Tahoma" pitchFamily="2"/>
            </a:endParaRPr>
          </a:p>
          <a:p>
            <a:pPr hangingPunct="0"/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Czechoslovak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army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was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recreated</a:t>
            </a:r>
            <a:endParaRPr lang="de-DE" sz="22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Andale Sans UI" pitchFamily="2"/>
              <a:cs typeface="Tahoma" pitchFamily="2"/>
            </a:endParaRPr>
          </a:p>
          <a:p>
            <a:pPr marL="457200" lvl="2" hangingPunct="0">
              <a:buSzPct val="75000"/>
              <a:buFont typeface="Arial" pitchFamily="34" charset="0"/>
              <a:buChar char="•"/>
            </a:pP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Soldiers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and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civilians</a:t>
            </a:r>
            <a:endParaRPr lang="de-DE" sz="22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Andale Sans UI" pitchFamily="2"/>
              <a:cs typeface="Tahoma" pitchFamily="2"/>
            </a:endParaRPr>
          </a:p>
          <a:p>
            <a:pPr marL="914400" lvl="4" hangingPunct="0">
              <a:buFont typeface="Wingdings" pitchFamily="2" charset="2"/>
              <a:buChar char="Ø"/>
            </a:pP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French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army</a:t>
            </a:r>
            <a:endParaRPr lang="de-DE" sz="22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Andale Sans UI" pitchFamily="2"/>
              <a:cs typeface="Tahoma" pitchFamily="2"/>
            </a:endParaRPr>
          </a:p>
          <a:p>
            <a:pPr marL="1371600" lvl="6" hangingPunct="0">
              <a:buFont typeface="Wingdings" pitchFamily="2" charset="2"/>
              <a:buChar char="Ø"/>
            </a:pP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Great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Britain</a:t>
            </a:r>
            <a:endParaRPr lang="de-DE" sz="2200" b="0" i="0" u="none" strike="noStrike" kern="1200" dirty="0">
              <a:ln>
                <a:noFill/>
              </a:ln>
              <a:solidFill>
                <a:schemeClr val="bg1"/>
              </a:solidFill>
              <a:latin typeface="Arial" pitchFamily="18"/>
              <a:ea typeface="Andale Sans UI" pitchFamily="2"/>
              <a:cs typeface="Tahoma" pitchFamily="2"/>
            </a:endParaRPr>
          </a:p>
          <a:p>
            <a:pPr marL="1828800" lvl="8" hangingPunct="0">
              <a:buFont typeface="Wingdings" pitchFamily="2" charset="2"/>
              <a:buChar char="Ø"/>
            </a:pPr>
            <a:r>
              <a:rPr lang="de-DE" sz="22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1st </a:t>
            </a:r>
            <a:r>
              <a:rPr lang="de-DE" sz="2200" b="1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Czechoslovak</a:t>
            </a:r>
            <a:r>
              <a:rPr lang="de-DE" sz="2200" b="1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 </a:t>
            </a:r>
            <a:r>
              <a:rPr lang="cs-CZ" sz="2200" b="1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/>
            </a:r>
            <a:br>
              <a:rPr lang="cs-CZ" sz="2200" b="1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</a:br>
            <a:r>
              <a:rPr lang="de-DE" sz="2200" b="1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Independent </a:t>
            </a:r>
            <a:r>
              <a:rPr lang="de-DE" sz="2200" b="1" i="0" u="none" strike="noStrike" kern="1200" dirty="0">
                <a:ln>
                  <a:noFill/>
                </a:ln>
                <a:solidFill>
                  <a:schemeClr val="bg1"/>
                </a:solidFill>
                <a:latin typeface="Arial" pitchFamily="18"/>
                <a:ea typeface="Andale Sans UI" pitchFamily="2"/>
                <a:cs typeface="Tahoma" pitchFamily="2"/>
              </a:rPr>
              <a:t>Brigade</a:t>
            </a:r>
            <a:r>
              <a:rPr lang="de-DE" sz="2200" b="0" i="0" u="none" strike="noStrike" kern="1200" dirty="0">
                <a:ln>
                  <a:noFill/>
                </a:ln>
                <a:solidFill>
                  <a:srgbClr val="FFFFFF"/>
                </a:solidFill>
                <a:latin typeface="Arial" pitchFamily="18"/>
                <a:ea typeface="Andale Sans UI" pitchFamily="2"/>
                <a:cs typeface="Tahoma" pitchFamily="2"/>
              </a:rPr>
              <a:t>	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320000" y="6127560"/>
            <a:ext cx="5472840" cy="1049603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1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StarSymbol"/>
              <a:buChar char="●"/>
              <a:tabLst/>
            </a:pPr>
            <a:endParaRPr lang="cs-CZ" sz="2200" b="0" i="0" u="none" strike="noStrike" kern="1200" dirty="0" smtClean="0">
              <a:ln>
                <a:noFill/>
              </a:ln>
              <a:solidFill>
                <a:schemeClr val="bg1"/>
              </a:solidFill>
              <a:latin typeface="Courier New" pitchFamily="49" charset="0"/>
              <a:ea typeface="Andale Sans UI" pitchFamily="2"/>
              <a:cs typeface="Courier New" pitchFamily="49" charset="0"/>
            </a:endParaRPr>
          </a:p>
          <a:p>
            <a:pPr marL="0" marR="0" lvl="1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Wingdings" pitchFamily="2" charset="2"/>
              <a:buChar char="v"/>
              <a:tabLst/>
            </a:pPr>
            <a:r>
              <a:rPr lang="de-DE" sz="2200" b="0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Many</a:t>
            </a:r>
            <a:r>
              <a:rPr lang="de-DE" sz="22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of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them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volunteered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to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become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2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paratroopers</a:t>
            </a:r>
            <a:r>
              <a:rPr lang="de-DE" sz="22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...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 txBox="1">
            <a:spLocks noGrp="1"/>
          </p:cNvSpPr>
          <p:nvPr>
            <p:ph type="body" idx="4294967295"/>
          </p:nvPr>
        </p:nvSpPr>
        <p:spPr>
          <a:xfrm>
            <a:off x="0" y="179388"/>
            <a:ext cx="3419475" cy="7380287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 algn="l"/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In 1940, a special branch of MI6 was formed</a:t>
            </a:r>
          </a:p>
          <a:p>
            <a:pPr lvl="1" algn="l" rtl="0" hangingPunct="0">
              <a:buChar char="➔"/>
            </a:pPr>
            <a:r>
              <a:rPr lang="en-US" sz="2000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 Special Operations Executive (SOE)</a:t>
            </a:r>
          </a:p>
          <a:p>
            <a:pPr lvl="1" algn="l" rtl="0" hangingPunct="0">
              <a:buChar char="•"/>
            </a:pPr>
            <a:r>
              <a:rPr lang="en-US" sz="20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recoinnaissance</a:t>
            </a: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espionage and irregular warfare in occupied Europe, helping the local </a:t>
            </a:r>
            <a:r>
              <a:rPr lang="en-US" sz="20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resistence</a:t>
            </a:r>
            <a:endParaRPr lang="en-US" sz="26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1" rtl="0" hangingPunct="0">
              <a:buChar char="•"/>
            </a:pPr>
            <a:endParaRPr lang="en-US" sz="3200" dirty="0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3312120" y="179437"/>
            <a:ext cx="3959225" cy="7980362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 algn="l"/>
            <a:r>
              <a:rPr lang="en-US" sz="2600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Special Training Schools </a:t>
            </a:r>
            <a:r>
              <a:rPr lang="en-US" sz="26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in Scotland (STS)</a:t>
            </a:r>
          </a:p>
          <a:p>
            <a:pPr lvl="1" algn="l" rtl="0" hangingPunct="0"/>
            <a:r>
              <a:rPr lang="en-US" sz="26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Field craft</a:t>
            </a:r>
          </a:p>
          <a:p>
            <a:pPr lvl="1" algn="l" rtl="0" hangingPunct="0"/>
            <a:r>
              <a:rPr lang="en-US" sz="26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Orienteering</a:t>
            </a:r>
          </a:p>
          <a:p>
            <a:pPr lvl="1" algn="l" rtl="0" hangingPunct="0"/>
            <a:r>
              <a:rPr lang="en-US" sz="26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Topography</a:t>
            </a:r>
          </a:p>
          <a:p>
            <a:pPr lvl="1" algn="l" rtl="0" hangingPunct="0"/>
            <a:r>
              <a:rPr lang="en-US" sz="26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sharp shooting</a:t>
            </a:r>
          </a:p>
          <a:p>
            <a:pPr lvl="1" algn="l" rtl="0" hangingPunct="0"/>
            <a:r>
              <a:rPr lang="en-US" sz="26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close contact </a:t>
            </a:r>
            <a:r>
              <a:rPr lang="cs-CZ" sz="26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cs-CZ" sz="26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26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fighting</a:t>
            </a:r>
            <a:r>
              <a:rPr lang="en-US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/>
            </a:r>
            <a:br>
              <a:rPr lang="en-US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endParaRPr lang="en-US" sz="32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0" algn="l"/>
            <a:endParaRPr lang="en-US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5292005"/>
            <a:ext cx="4875094" cy="1601805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1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StarSymbol"/>
              <a:buChar char="●"/>
              <a:tabLst/>
            </a:pP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They</a:t>
            </a:r>
            <a: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were</a:t>
            </a:r>
            <a: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divided</a:t>
            </a:r>
            <a: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into</a:t>
            </a:r>
            <a: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b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</a:b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parachute</a:t>
            </a:r>
            <a: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groups</a:t>
            </a:r>
            <a:endParaRPr lang="de-DE" sz="2600" b="0" i="0" u="none" strike="noStrike" kern="1200" dirty="0">
              <a:ln>
                <a:noFill/>
              </a:ln>
              <a:solidFill>
                <a:schemeClr val="bg1"/>
              </a:solidFill>
              <a:latin typeface="Courier New" pitchFamily="49" charset="0"/>
              <a:ea typeface="Andale Sans UI" pitchFamily="2"/>
              <a:cs typeface="Courier New" pitchFamily="49" charset="0"/>
            </a:endParaRPr>
          </a:p>
          <a:p>
            <a:pPr marL="0" marR="0" lvl="2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StarSymbol"/>
              <a:buChar char="●"/>
              <a:tabLst/>
            </a:pPr>
            <a: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The </a:t>
            </a: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most</a:t>
            </a:r>
            <a: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famous</a:t>
            </a:r>
            <a: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:</a:t>
            </a:r>
          </a:p>
          <a:p>
            <a:pPr marL="0" marR="0" lvl="8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5000"/>
              <a:buFont typeface="StarSymbol"/>
              <a:buChar char="➔"/>
              <a:tabLst/>
            </a:pPr>
            <a:r>
              <a:rPr lang="de-DE" sz="2600" b="1" i="1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Operation Anthropoid</a:t>
            </a:r>
          </a:p>
        </p:txBody>
      </p:sp>
      <p:pic>
        <p:nvPicPr>
          <p:cNvPr id="5" name="Zástupný symbol pro obsah 5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4680272" y="4571925"/>
            <a:ext cx="5181120" cy="2691720"/>
          </a:xfrm>
          <a:prstGeom prst="rect">
            <a:avLst/>
          </a:prstGeom>
          <a:noFill/>
          <a:ln>
            <a:noFill/>
          </a:ln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6984528" y="251445"/>
            <a:ext cx="3939711" cy="4036061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 compatLnSpc="0"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marR="0" lvl="1" indent="0" algn="l" rtl="0" hangingPunct="0">
              <a:lnSpc>
                <a:spcPct val="100000"/>
              </a:lnSpc>
              <a:spcBef>
                <a:spcPts val="1159"/>
              </a:spcBef>
              <a:spcAft>
                <a:spcPts val="1159"/>
              </a:spcAft>
              <a:buSzPct val="45000"/>
              <a:buFont typeface="StarSymbol"/>
              <a:buChar char="●"/>
              <a:tabLst/>
            </a:pPr>
            <a:r>
              <a:rPr lang="cs-CZ" sz="2600" dirty="0" smtClean="0"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E</a:t>
            </a:r>
            <a:r>
              <a:rPr lang="de-DE" sz="2600" b="0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xplosives</a:t>
            </a:r>
            <a:r>
              <a:rPr lang="de-DE" sz="26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handling</a:t>
            </a:r>
            <a:endParaRPr lang="de-DE" sz="2600" b="0" i="0" u="none" strike="noStrike" kern="1200" dirty="0">
              <a:ln>
                <a:noFill/>
              </a:ln>
              <a:solidFill>
                <a:schemeClr val="bg1"/>
              </a:solidFill>
              <a:latin typeface="Courier New" pitchFamily="49" charset="0"/>
              <a:ea typeface="Andale Sans UI" pitchFamily="2"/>
              <a:cs typeface="Courier New" pitchFamily="49" charset="0"/>
            </a:endParaRPr>
          </a:p>
          <a:p>
            <a:pPr marL="0" marR="0" lvl="1" indent="0" algn="l" rtl="0" hangingPunct="0">
              <a:lnSpc>
                <a:spcPct val="100000"/>
              </a:lnSpc>
              <a:spcBef>
                <a:spcPts val="1159"/>
              </a:spcBef>
              <a:spcAft>
                <a:spcPts val="1159"/>
              </a:spcAft>
              <a:buSzPct val="45000"/>
              <a:buFont typeface="StarSymbol"/>
              <a:buChar char="●"/>
              <a:tabLst/>
            </a:pPr>
            <a:r>
              <a:rPr lang="cs-CZ" sz="26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W</a:t>
            </a:r>
            <a:r>
              <a:rPr lang="de-DE" sz="2600" b="0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ireless</a:t>
            </a:r>
            <a:r>
              <a:rPr lang="de-DE" sz="26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cs-CZ" sz="26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/>
            </a:r>
            <a:br>
              <a:rPr lang="cs-CZ" sz="26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</a:br>
            <a:r>
              <a:rPr lang="de-DE" sz="2600" b="0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operation</a:t>
            </a:r>
            <a:endParaRPr lang="de-DE" sz="2600" b="0" i="0" u="none" strike="noStrike" kern="1200" dirty="0">
              <a:ln>
                <a:noFill/>
              </a:ln>
              <a:solidFill>
                <a:schemeClr val="bg1"/>
              </a:solidFill>
              <a:latin typeface="Courier New" pitchFamily="49" charset="0"/>
              <a:ea typeface="Andale Sans UI" pitchFamily="2"/>
              <a:cs typeface="Courier New" pitchFamily="49" charset="0"/>
            </a:endParaRPr>
          </a:p>
          <a:p>
            <a:pPr marL="0" marR="0" lvl="1" indent="0" algn="l" rtl="0" hangingPunct="0">
              <a:lnSpc>
                <a:spcPct val="100000"/>
              </a:lnSpc>
              <a:spcBef>
                <a:spcPts val="1159"/>
              </a:spcBef>
              <a:spcAft>
                <a:spcPts val="1159"/>
              </a:spcAft>
              <a:buSzPct val="45000"/>
              <a:buFont typeface="StarSymbol"/>
              <a:buChar char="●"/>
              <a:tabLst/>
            </a:pPr>
            <a:r>
              <a:rPr lang="cs-CZ" sz="26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S</a:t>
            </a:r>
            <a:r>
              <a:rPr lang="de-DE" sz="2600" b="0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ubversive</a:t>
            </a:r>
            <a:r>
              <a:rPr lang="cs-CZ" sz="2600" dirty="0"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cs-CZ" sz="2600" dirty="0" smtClean="0"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/>
            </a:r>
            <a:br>
              <a:rPr lang="cs-CZ" sz="2600" dirty="0" smtClean="0"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</a:br>
            <a:r>
              <a:rPr lang="de-DE" sz="2600" b="0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actions</a:t>
            </a:r>
            <a:endParaRPr lang="de-DE" sz="2600" b="0" i="0" u="none" strike="noStrike" kern="1200" dirty="0">
              <a:ln>
                <a:noFill/>
              </a:ln>
              <a:solidFill>
                <a:schemeClr val="bg1"/>
              </a:solidFill>
              <a:latin typeface="Courier New" pitchFamily="49" charset="0"/>
              <a:ea typeface="Andale Sans UI" pitchFamily="2"/>
              <a:cs typeface="Courier New" pitchFamily="49" charset="0"/>
            </a:endParaRPr>
          </a:p>
          <a:p>
            <a:pPr marL="0" marR="0" lvl="1" indent="0" algn="l" rtl="0" hangingPunct="0">
              <a:lnSpc>
                <a:spcPct val="100000"/>
              </a:lnSpc>
              <a:spcBef>
                <a:spcPts val="1159"/>
              </a:spcBef>
              <a:spcAft>
                <a:spcPts val="1159"/>
              </a:spcAft>
              <a:buSzPct val="45000"/>
              <a:buFont typeface="StarSymbol"/>
              <a:buChar char="●"/>
              <a:tabLst/>
            </a:pPr>
            <a:r>
              <a:rPr lang="de-DE" sz="2600" b="0" i="0" u="none" strike="noStrike" kern="1200" dirty="0" err="1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Physical</a:t>
            </a:r>
            <a:r>
              <a:rPr lang="de-DE" sz="2600" b="0" i="0" u="none" strike="noStrike" kern="1200" dirty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 </a:t>
            </a:r>
            <a:r>
              <a:rPr lang="cs-CZ" sz="26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/>
            </a:r>
            <a:br>
              <a:rPr lang="cs-CZ" sz="2600" b="0" i="0" u="none" strike="noStrike" kern="1200" dirty="0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</a:br>
            <a:r>
              <a:rPr lang="de-DE" sz="2600" b="0" i="0" u="none" strike="noStrike" kern="1200" dirty="0" err="1" smtClean="0">
                <a:ln>
                  <a:noFill/>
                </a:ln>
                <a:solidFill>
                  <a:schemeClr val="bg1"/>
                </a:solidFill>
                <a:latin typeface="Courier New" pitchFamily="49" charset="0"/>
                <a:ea typeface="Andale Sans UI" pitchFamily="2"/>
                <a:cs typeface="Courier New" pitchFamily="49" charset="0"/>
              </a:rPr>
              <a:t>training</a:t>
            </a:r>
            <a:endParaRPr lang="de-DE" sz="2600" b="0" i="0" u="none" strike="noStrike" kern="1200" dirty="0">
              <a:ln>
                <a:noFill/>
              </a:ln>
              <a:solidFill>
                <a:schemeClr val="bg1"/>
              </a:solidFill>
              <a:latin typeface="Courier New" pitchFamily="49" charset="0"/>
              <a:ea typeface="Andale Sans UI" pitchFamily="2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403350"/>
            <a:ext cx="9072563" cy="498951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Since the occupation, there was only a little sign of </a:t>
            </a:r>
            <a:r>
              <a:rPr lang="en-US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resistence</a:t>
            </a:r>
            <a:endParaRPr lang="en-US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1" rtl="0" hangingPunct="0"/>
            <a:r>
              <a:rPr lang="en-US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President </a:t>
            </a:r>
            <a:r>
              <a:rPr lang="en-US" sz="32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Beneš</a:t>
            </a:r>
            <a:r>
              <a:rPr lang="en-US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was pressured by British intelligence</a:t>
            </a:r>
          </a:p>
          <a:p>
            <a:pPr lvl="0"/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They needed to raise the spirits of Czechoslovaks as well as show the world they were allies</a:t>
            </a:r>
          </a:p>
          <a:p>
            <a:pPr lvl="0"/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They decided to assassinate the acting </a:t>
            </a:r>
            <a:r>
              <a:rPr lang="en-US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Reichsprotektor</a:t>
            </a:r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b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Reinhard</a:t>
            </a:r>
            <a:r>
              <a:rPr lang="en-US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Heydrich</a:t>
            </a:r>
            <a:endParaRPr lang="en-US" b="1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900113"/>
            <a:ext cx="4749800" cy="4021137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en-US" sz="2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29th September 1941, </a:t>
            </a:r>
            <a:r>
              <a:rPr lang="en-US" sz="28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Reinhard</a:t>
            </a:r>
            <a:r>
              <a:rPr lang="en-US" sz="2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Heydrich</a:t>
            </a:r>
            <a:r>
              <a:rPr lang="en-US" sz="2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became the acting </a:t>
            </a:r>
            <a:r>
              <a:rPr lang="en-US" sz="28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Reichsprotektor</a:t>
            </a:r>
            <a:endParaRPr lang="en-US" sz="28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0"/>
            <a:r>
              <a:rPr lang="en-US" sz="28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Chief of Reich Main Security Office (RSHA</a:t>
            </a:r>
            <a:r>
              <a:rPr lang="en-US" sz="28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)</a:t>
            </a:r>
            <a:endParaRPr lang="en-US" sz="28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6120432" y="467469"/>
            <a:ext cx="2905125" cy="4000500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sp>
        <p:nvSpPr>
          <p:cNvPr id="5" name="Zástupný symbol pro text 4"/>
          <p:cNvSpPr txBox="1">
            <a:spLocks noGrp="1"/>
          </p:cNvSpPr>
          <p:nvPr>
            <p:ph type="body" idx="4294967295"/>
          </p:nvPr>
        </p:nvSpPr>
        <p:spPr>
          <a:xfrm>
            <a:off x="5332413" y="4787900"/>
            <a:ext cx="4748212" cy="2279650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x-none" sz="280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He wanted to eliminate any opposition by destroying the resistence</a:t>
            </a:r>
          </a:p>
        </p:txBody>
      </p:sp>
      <p:sp>
        <p:nvSpPr>
          <p:cNvPr id="6" name="Zástupný symbol pro text 5"/>
          <p:cNvSpPr txBox="1">
            <a:spLocks noGrp="1"/>
          </p:cNvSpPr>
          <p:nvPr>
            <p:ph type="body" idx="4294967295"/>
          </p:nvPr>
        </p:nvSpPr>
        <p:spPr>
          <a:xfrm>
            <a:off x="0" y="4356100"/>
            <a:ext cx="5329238" cy="237966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r>
              <a:rPr lang="en-US" sz="28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SS</a:t>
            </a:r>
            <a:r>
              <a:rPr lang="cs-CZ" sz="28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-</a:t>
            </a:r>
            <a:r>
              <a:rPr lang="en-US" sz="28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Obergruppenführer</a:t>
            </a:r>
            <a:r>
              <a:rPr lang="en-US" sz="28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and General </a:t>
            </a:r>
            <a:r>
              <a:rPr lang="en-US" sz="28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der</a:t>
            </a:r>
            <a:r>
              <a:rPr lang="en-US" sz="28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Polizei</a:t>
            </a:r>
            <a:endParaRPr lang="en-US" sz="2800" dirty="0" smtClean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0"/>
            <a:r>
              <a:rPr lang="cs-CZ" sz="28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L</a:t>
            </a:r>
            <a:r>
              <a:rPr lang="x-none" sz="280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eader </a:t>
            </a:r>
            <a:r>
              <a:rPr lang="x-none" sz="280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of the Holocaust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120650"/>
            <a:ext cx="8675688" cy="7794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x-none" b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Operation Anthropoid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144463" y="900113"/>
            <a:ext cx="9936162" cy="2379662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>
              <a:buNone/>
            </a:pPr>
            <a:r>
              <a:rPr lang="en-US" sz="2400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Anthropoid (</a:t>
            </a:r>
            <a:r>
              <a:rPr lang="en-US" sz="2400" i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greek</a:t>
            </a:r>
            <a:r>
              <a:rPr lang="en-US" sz="2400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) -&gt; having the form of human"</a:t>
            </a:r>
          </a:p>
          <a:p>
            <a:pPr lvl="1" rtl="0" hangingPunct="0">
              <a:buChar char="➢"/>
            </a:pP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Heydrich's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nicknames = </a:t>
            </a:r>
            <a:r>
              <a:rPr lang="en-US" sz="2400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"The Butcher of Prague", The Blond Beast</a:t>
            </a:r>
            <a:r>
              <a:rPr lang="en-US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"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4294967295"/>
          </p:nvPr>
        </p:nvSpPr>
        <p:spPr>
          <a:xfrm>
            <a:off x="3312120" y="2267669"/>
            <a:ext cx="3959225" cy="431006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Preparations since 20</a:t>
            </a:r>
            <a:r>
              <a:rPr lang="en-US" sz="2400" baseline="30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October 1941</a:t>
            </a:r>
          </a:p>
          <a:p>
            <a:pPr lvl="0"/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SOE chose </a:t>
            </a:r>
            <a:r>
              <a:rPr lang="en-US" sz="2400" b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Jozef</a:t>
            </a:r>
            <a:r>
              <a:rPr lang="en-US" sz="2400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Gabčík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and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Karel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Svoboda</a:t>
            </a:r>
          </a:p>
          <a:p>
            <a:pPr lvl="1" rtl="0" hangingPunct="0"/>
            <a:r>
              <a:rPr lang="en-US" sz="2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Svoboda had a head injury, later replaced with </a:t>
            </a:r>
            <a:r>
              <a:rPr lang="en-US" sz="2200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Jan </a:t>
            </a:r>
            <a:r>
              <a:rPr lang="en-US" sz="2200" b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Kubiš</a:t>
            </a:r>
            <a:endParaRPr lang="en-US" sz="2200" b="1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7416576" y="2483693"/>
            <a:ext cx="2519362" cy="3238500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pic>
        <p:nvPicPr>
          <p:cNvPr id="6" name=""/>
          <p:cNvPicPr>
            <a:picLocks noGrp="1" noChangeAspect="1"/>
          </p:cNvPicPr>
          <p:nvPr>
            <p:ph type="pic" idx="4294967295"/>
          </p:nvPr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0" y="2555875"/>
            <a:ext cx="2968625" cy="3240088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 txBox="1">
            <a:spLocks noGrp="1"/>
          </p:cNvSpPr>
          <p:nvPr>
            <p:ph type="body" idx="4294967295"/>
          </p:nvPr>
        </p:nvSpPr>
        <p:spPr>
          <a:xfrm>
            <a:off x="0" y="323850"/>
            <a:ext cx="3779838" cy="417671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Gabčík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Kubiš,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two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parachute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groups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Silver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A,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Silver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B)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and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seven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Czechoslovak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soldiers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were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airlifted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by a Halifax</a:t>
            </a:r>
          </a:p>
          <a:p>
            <a:pPr lvl="1" rtl="0" hangingPunct="0"/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22:00, 28</a:t>
            </a:r>
            <a:r>
              <a:rPr lang="cs-CZ" sz="2400" baseline="30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December</a:t>
            </a:r>
            <a:r>
              <a:rPr lang="cs-CZ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1941</a:t>
            </a:r>
          </a:p>
        </p:txBody>
      </p:sp>
      <p:pic>
        <p:nvPicPr>
          <p:cNvPr id="3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4896296" y="395461"/>
            <a:ext cx="4138612" cy="3098800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sp>
        <p:nvSpPr>
          <p:cNvPr id="4" name="Zástupný symbol pro text 3"/>
          <p:cNvSpPr txBox="1">
            <a:spLocks noGrp="1"/>
          </p:cNvSpPr>
          <p:nvPr>
            <p:ph type="body" idx="4294967295"/>
          </p:nvPr>
        </p:nvSpPr>
        <p:spPr>
          <a:xfrm>
            <a:off x="5654675" y="3924300"/>
            <a:ext cx="4425950" cy="2789238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They went to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Pilsen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where they contacted their allies</a:t>
            </a:r>
          </a:p>
          <a:p>
            <a:pPr lvl="1" rtl="0" hangingPunct="0">
              <a:buChar char="➔"/>
            </a:pP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Prague</a:t>
            </a:r>
          </a:p>
          <a:p>
            <a:pPr lvl="1" rtl="0" hangingPunct="0">
              <a:buChar char="➔"/>
            </a:pP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Preparations with the help of several families and anti-Nazi organizations</a:t>
            </a:r>
          </a:p>
          <a:p>
            <a:pPr lvl="0">
              <a:buNone/>
            </a:pPr>
            <a:endParaRPr lang="en-US" dirty="0"/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4294967295"/>
          </p:nvPr>
        </p:nvSpPr>
        <p:spPr>
          <a:xfrm>
            <a:off x="0" y="4375150"/>
            <a:ext cx="4425950" cy="2379663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en-US" sz="2400" i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Anthropoid 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landed near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Nehvizdy</a:t>
            </a:r>
            <a:endParaRPr lang="en-US" sz="24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1" rtl="0" hangingPunct="0"/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 plan was to land near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Pilsen</a:t>
            </a:r>
            <a:endParaRPr lang="en-US" sz="24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0"/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Gabčík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hurt his foot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5"/>
            <a:ext cx="9072563" cy="1262063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 algn="l">
              <a:buNone/>
            </a:pPr>
            <a:r>
              <a:rPr lang="x-none" b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 Plan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0" y="1474788"/>
            <a:ext cx="9072563" cy="4989512"/>
          </a:xfrm>
        </p:spPr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x-none" sz="32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45000"/>
              <a:buFont typeface="StarSymbol"/>
              <a:buChar char="●"/>
              <a:defRPr lang="x-none" sz="28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75000"/>
              <a:buFont typeface="StarSymbol"/>
              <a:buChar char="–"/>
              <a:defRPr lang="x-none" sz="24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75000"/>
              <a:buFont typeface="StarSymbol"/>
              <a:buChar char="–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x-none" sz="2000" b="0" i="0" u="none" strike="noStrike" kern="1200">
                <a:ln>
                  <a:noFill/>
                </a:ln>
                <a:latin typeface="Arial" pitchFamily="18"/>
                <a:ea typeface="Andale Sans UI" pitchFamily="2"/>
                <a:cs typeface="Tahoma" pitchFamily="2"/>
              </a:defRPr>
            </a:lvl9pPr>
          </a:lstStyle>
          <a:p>
            <a:pPr lvl="0">
              <a:buSzPct val="100000"/>
              <a:buAutoNum type="arabicParenR"/>
            </a:pPr>
            <a:r>
              <a:rPr lang="x-none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Kill him on a train</a:t>
            </a:r>
          </a:p>
          <a:p>
            <a:pPr lvl="1" rtl="0" hangingPunct="0">
              <a:buChar char="✗"/>
            </a:pPr>
            <a:r>
              <a:rPr lang="x-none" sz="320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Wasn't possible</a:t>
            </a:r>
          </a:p>
          <a:p>
            <a:pPr lvl="0">
              <a:buSzPct val="100000"/>
              <a:buAutoNum type="arabicParenR"/>
            </a:pPr>
            <a:r>
              <a:rPr lang="x-none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Assassinate him on the road in the forest on the way from Heydrich's home to Prague</a:t>
            </a:r>
          </a:p>
          <a:p>
            <a:pPr lvl="1" rtl="0" hangingPunct="0">
              <a:buChar char="✗"/>
            </a:pPr>
            <a:r>
              <a:rPr lang="cs-CZ" sz="32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They</a:t>
            </a:r>
            <a:r>
              <a:rPr lang="cs-CZ" sz="32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waited</a:t>
            </a:r>
            <a:r>
              <a:rPr lang="cs-CZ" sz="32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x-none" sz="320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several </a:t>
            </a:r>
            <a:r>
              <a:rPr lang="cs-CZ" sz="32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hours</a:t>
            </a:r>
            <a:r>
              <a:rPr lang="cs-CZ" sz="32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. </a:t>
            </a:r>
            <a:r>
              <a:rPr lang="x-none" sz="320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Lt. Adolf Opálka came to bring them back to Prague</a:t>
            </a:r>
            <a:r>
              <a:rPr lang="cs-CZ" sz="32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.</a:t>
            </a:r>
            <a:endParaRPr lang="x-none" sz="3200" smtClean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0">
              <a:buSzPct val="100000"/>
              <a:buAutoNum type="arabicParenR"/>
            </a:pPr>
            <a:r>
              <a:rPr lang="x-none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x-none" b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Kill him in Prague</a:t>
            </a:r>
            <a:endParaRPr lang="x-none" b="1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27th May 1942, 10:30 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287784" y="395461"/>
            <a:ext cx="8693640" cy="1460880"/>
          </a:xfrm>
        </p:spPr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27th May 1942, 10:30 AM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body" idx="4294967295"/>
          </p:nvPr>
        </p:nvSpPr>
        <p:spPr>
          <a:xfrm>
            <a:off x="576360" y="1503719"/>
            <a:ext cx="4283640" cy="4796280"/>
          </a:xfrm>
        </p:spPr>
        <p:txBody>
          <a:bodyPr/>
          <a:lstStyle>
            <a:def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defPPr>
            <a:lvl1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1pPr>
            <a:lvl2pPr marL="864000" marR="0" lvl="1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2pPr>
            <a:lvl3pPr marL="1295999" marR="0" lvl="2" indent="-288000" algn="l" rtl="0" hangingPunct="1">
              <a:lnSpc>
                <a:spcPct val="90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3pPr>
            <a:lvl4pPr marL="1728000" marR="0" lvl="3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4pPr>
            <a:lvl5pPr marL="2160000" marR="0" lvl="4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5pPr>
            <a:lvl6pPr marL="2592000" marR="0" lvl="5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6pPr>
            <a:lvl7pPr marL="3024000" marR="0" lvl="6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7pPr>
            <a:lvl8pPr marL="3456000" marR="0" lvl="7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8pPr>
            <a:lvl9pPr marL="3887999" marR="0" lvl="8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9pPr>
          </a:lstStyle>
          <a:p>
            <a:pPr marL="0" indent="0">
              <a:spcBef>
                <a:spcPts val="1001"/>
              </a:spcBef>
            </a:pP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Heydrich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drove daily to Prague Castle from </a:t>
            </a: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Panenské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Břežany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through Prague 8 – </a:t>
            </a: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Libeň</a:t>
            </a:r>
            <a:endParaRPr lang="en-US" sz="2400" dirty="0">
              <a:solidFill>
                <a:srgbClr val="FFFFFF"/>
              </a:solidFill>
              <a:latin typeface="Courier New" pitchFamily="49" charset="0"/>
              <a:cs typeface="Courier New" pitchFamily="49" charset="0"/>
            </a:endParaRPr>
          </a:p>
          <a:p>
            <a:pPr marL="431999" lvl="2" indent="0">
              <a:spcBef>
                <a:spcPts val="499"/>
              </a:spcBef>
              <a:spcAft>
                <a:spcPts val="1417"/>
              </a:spcAft>
            </a:pP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The car was forced to slow down because of a tight curve</a:t>
            </a:r>
          </a:p>
          <a:p>
            <a:pPr marL="432001" lvl="3" indent="0">
              <a:spcBef>
                <a:spcPts val="499"/>
              </a:spcBef>
              <a:spcAft>
                <a:spcPts val="1417"/>
              </a:spcAft>
              <a:buFont typeface="Wingdings" pitchFamily="2" charset="2"/>
              <a:buChar char="Ø"/>
            </a:pP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Perfect spot</a:t>
            </a:r>
          </a:p>
          <a:p>
            <a:pPr marL="0" indent="0">
              <a:spcBef>
                <a:spcPts val="1001"/>
              </a:spcBef>
            </a:pP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Gabčík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and </a:t>
            </a: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Kubiš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waited at a tram stop</a:t>
            </a:r>
          </a:p>
          <a:p>
            <a:pPr marL="431999" lvl="2" indent="0">
              <a:spcBef>
                <a:spcPts val="499"/>
              </a:spcBef>
              <a:spcAft>
                <a:spcPts val="1417"/>
              </a:spcAft>
            </a:pP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Josef </a:t>
            </a:r>
            <a:r>
              <a:rPr lang="en-US" sz="24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Valčík</a:t>
            </a:r>
            <a:r>
              <a:rPr lang="en-US" sz="24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(Silver A) was on the lookout</a:t>
            </a:r>
          </a:p>
        </p:txBody>
      </p:sp>
      <p:pic>
        <p:nvPicPr>
          <p:cNvPr id="4" name="Zástupný symbol pro obsah 5"/>
          <p:cNvPicPr>
            <a:picLocks noChangeAspect="1"/>
          </p:cNvPicPr>
          <p:nvPr/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5193720" y="2012400"/>
            <a:ext cx="4283640" cy="3730320"/>
          </a:xfrm>
          <a:prstGeom prst="rect">
            <a:avLst/>
          </a:prstGeom>
          <a:noFill/>
          <a:ln>
            <a:noFill/>
          </a:ln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cs-CZ" sz="1800">
              <a:latin typeface="Calibri" pitchFamily="18"/>
            </a:endParaRP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359792" y="467469"/>
            <a:ext cx="5131080" cy="5158080"/>
          </a:xfrm>
        </p:spPr>
        <p:txBody>
          <a:bodyPr lIns="0" tIns="0" rIns="0" bIns="0"/>
          <a:lstStyle>
            <a:def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defPPr>
            <a:lvl1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1pPr>
            <a:lvl2pPr marL="864000" marR="0" lvl="1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2pPr>
            <a:lvl3pPr marL="1295999" marR="0" lvl="2" indent="-288000" algn="l" rtl="0" hangingPunct="1">
              <a:lnSpc>
                <a:spcPct val="90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3pPr>
            <a:lvl4pPr marL="1728000" marR="0" lvl="3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4pPr>
            <a:lvl5pPr marL="2160000" marR="0" lvl="4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5pPr>
            <a:lvl6pPr marL="2592000" marR="0" lvl="5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6pPr>
            <a:lvl7pPr marL="3024000" marR="0" lvl="6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7pPr>
            <a:lvl8pPr marL="3456000" marR="0" lvl="7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8pPr>
            <a:lvl9pPr marL="3887999" marR="0" lvl="8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9pPr>
          </a:lstStyle>
          <a:p>
            <a:pPr lvl="0"/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Heydrich's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car reached the curve</a:t>
            </a:r>
          </a:p>
          <a:p>
            <a:pPr lvl="1">
              <a:buSzPct val="45000"/>
              <a:buChar char="●"/>
            </a:pP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Gabčík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stepped in front of the car and opened fire – </a:t>
            </a:r>
            <a:r>
              <a:rPr lang="en-US" sz="2400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FAILED</a:t>
            </a:r>
          </a:p>
          <a:p>
            <a:pPr lvl="1">
              <a:buSzPct val="45000"/>
              <a:buChar char="●"/>
            </a:pP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Kubiš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threw a modified anti-tank grenade</a:t>
            </a:r>
          </a:p>
          <a:p>
            <a:pPr lvl="2">
              <a:buSzPct val="75000"/>
              <a:buChar char="–"/>
            </a:pP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It didn't enter the car, but it still HURT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Heydrich</a:t>
            </a:r>
            <a:endParaRPr lang="en-US" sz="24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lvl="2">
              <a:buSzPct val="75000"/>
              <a:buChar char="–"/>
            </a:pP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It hurt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Kubiš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as well</a:t>
            </a:r>
          </a:p>
          <a:p>
            <a:pPr lvl="0"/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Gabčík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and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Kubiš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the scene</a:t>
            </a:r>
          </a:p>
          <a:p>
            <a:pPr lvl="1">
              <a:buSzPct val="45000"/>
              <a:buChar char="●"/>
            </a:pP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They were convinced the mission FAILED</a:t>
            </a:r>
          </a:p>
          <a:p>
            <a:pPr lvl="0"/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Heydrich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collapsed and was taken to the hospital</a:t>
            </a: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6660000" y="360000"/>
            <a:ext cx="2340000" cy="3875039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pic>
        <p:nvPicPr>
          <p:cNvPr id="5" name=""/>
          <p:cNvPicPr>
            <a:picLocks noGrp="1" noChangeAspect="1"/>
          </p:cNvPicPr>
          <p:nvPr>
            <p:ph type="pic" idx="4294967295"/>
          </p:nvPr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5760000" y="4584960"/>
            <a:ext cx="4150800" cy="2075039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 txBox="1">
            <a:spLocks noGrp="1"/>
          </p:cNvSpPr>
          <p:nvPr>
            <p:ph type="subTitle" idx="4294967295"/>
          </p:nvPr>
        </p:nvSpPr>
        <p:spPr>
          <a:xfrm>
            <a:off x="-255240" y="360000"/>
            <a:ext cx="10515240" cy="5811120"/>
          </a:xfrm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 hangingPunct="0">
              <a:buNone/>
            </a:pPr>
            <a:r>
              <a:rPr lang="de-DE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4</a:t>
            </a:r>
            <a:r>
              <a:rPr lang="de-DE" sz="3200" baseline="30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</a:t>
            </a:r>
            <a:r>
              <a:rPr lang="de-DE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June 1942, Reinhard </a:t>
            </a:r>
            <a:r>
              <a:rPr lang="de-DE" sz="32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Heydrich</a:t>
            </a:r>
            <a:r>
              <a:rPr lang="de-DE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de-DE" sz="3200" b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died</a:t>
            </a:r>
            <a:r>
              <a:rPr lang="de-DE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in </a:t>
            </a:r>
            <a:r>
              <a:rPr lang="de-DE" sz="32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</a:t>
            </a:r>
            <a:r>
              <a:rPr lang="de-DE" sz="32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de-DE" sz="32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hospital</a:t>
            </a:r>
            <a:endParaRPr lang="de-DE" sz="32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marL="0" lvl="0" indent="0" algn="ctr" hangingPunct="0">
              <a:buNone/>
            </a:pPr>
            <a:endParaRPr lang="de-DE" sz="32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marL="0" lvl="0" indent="0" algn="ctr" hangingPunct="0">
              <a:buNone/>
            </a:pPr>
            <a:endParaRPr lang="de-DE" sz="32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  <a:p>
            <a:pPr marL="0" lvl="0" indent="0" algn="ctr" hangingPunct="0">
              <a:buNone/>
            </a:pPr>
            <a:r>
              <a:rPr lang="de-DE" sz="4000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 MISSION WAS SUCCESSFUL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43768" y="-252611"/>
            <a:ext cx="10515240" cy="1325160"/>
          </a:xfrm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 b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Consenquences</a:t>
            </a:r>
            <a:endParaRPr lang="cs-CZ" b="1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215776" y="899517"/>
            <a:ext cx="4699384" cy="6882480"/>
          </a:xfrm>
        </p:spPr>
        <p:txBody>
          <a:bodyPr lIns="0" tIns="0" rIns="0" bIns="0"/>
          <a:lstStyle>
            <a:def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defPPr>
            <a:lvl1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1pPr>
            <a:lvl2pPr marL="864000" marR="0" lvl="1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2pPr>
            <a:lvl3pPr marL="1295999" marR="0" lvl="2" indent="-288000" algn="l" rtl="0" hangingPunct="1">
              <a:lnSpc>
                <a:spcPct val="90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3pPr>
            <a:lvl4pPr marL="1728000" marR="0" lvl="3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4pPr>
            <a:lvl5pPr marL="2160000" marR="0" lvl="4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5pPr>
            <a:lvl6pPr marL="2592000" marR="0" lvl="5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6pPr>
            <a:lvl7pPr marL="3024000" marR="0" lvl="6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7pPr>
            <a:lvl8pPr marL="3456000" marR="0" lvl="7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8pPr>
            <a:lvl9pPr marL="3887999" marR="0" lvl="8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9pPr>
          </a:lstStyle>
          <a:p>
            <a:pPr lvl="0"/>
            <a:r>
              <a:rPr lang="en-US" sz="20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Investigation from the very day of the investigation</a:t>
            </a:r>
          </a:p>
          <a:p>
            <a:pPr lvl="0"/>
            <a:r>
              <a:rPr lang="en-US" sz="20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Brutal </a:t>
            </a:r>
            <a:r>
              <a:rPr lang="en-US" sz="2000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retalitation</a:t>
            </a:r>
            <a:r>
              <a:rPr lang="en-US" sz="20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by Himmler</a:t>
            </a:r>
          </a:p>
          <a:p>
            <a:pPr lvl="1">
              <a:buSzPct val="45000"/>
              <a:buChar char="●"/>
            </a:pPr>
            <a:r>
              <a:rPr lang="en-US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13 000 people were arrested</a:t>
            </a:r>
          </a:p>
          <a:p>
            <a:pPr lvl="1">
              <a:buSzPct val="45000"/>
              <a:buChar char="●"/>
            </a:pPr>
            <a:r>
              <a:rPr lang="en-US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242 relatives, friends and members of the </a:t>
            </a:r>
            <a:r>
              <a:rPr lang="en-US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resistence</a:t>
            </a:r>
            <a:r>
              <a:rPr lang="en-US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were executed 24</a:t>
            </a:r>
            <a:r>
              <a:rPr lang="en-US" baseline="300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th</a:t>
            </a:r>
            <a:r>
              <a:rPr lang="en-US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October 1942 in </a:t>
            </a:r>
            <a:r>
              <a:rPr lang="en-US" b="1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Mauthausen</a:t>
            </a:r>
            <a:r>
              <a:rPr lang="en-US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concentration camp</a:t>
            </a:r>
          </a:p>
          <a:p>
            <a:pPr lvl="0"/>
            <a:r>
              <a:rPr lang="en-US" sz="20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Villages </a:t>
            </a:r>
            <a:r>
              <a:rPr lang="en-US" sz="2000" b="1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Lidice</a:t>
            </a:r>
            <a:r>
              <a:rPr lang="en-US" sz="20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and </a:t>
            </a:r>
            <a:r>
              <a:rPr lang="en-US" sz="2000" b="1" dirty="0" err="1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Ležáky</a:t>
            </a:r>
            <a:r>
              <a:rPr lang="en-US" sz="20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 were completely destroyed</a:t>
            </a:r>
          </a:p>
          <a:p>
            <a:pPr lvl="0"/>
            <a:r>
              <a:rPr lang="en-US" sz="20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The only </a:t>
            </a:r>
            <a:r>
              <a:rPr lang="en-US" sz="2000" dirty="0" smtClean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successful </a:t>
            </a:r>
            <a:r>
              <a:rPr lang="en-US" sz="2000" dirty="0">
                <a:solidFill>
                  <a:srgbClr val="FFFFFF"/>
                </a:solidFill>
                <a:latin typeface="Courier New" pitchFamily="49" charset="0"/>
                <a:cs typeface="Courier New" pitchFamily="49" charset="0"/>
              </a:rPr>
              <a:t>government organized assassination of a top-ranking Nazi</a:t>
            </a:r>
            <a:endParaRPr lang="en-US" sz="2400" dirty="0">
              <a:solidFill>
                <a:srgbClr val="FFFFFF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5400000" y="354240"/>
            <a:ext cx="4500000" cy="2705760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pic>
        <p:nvPicPr>
          <p:cNvPr id="5" name=""/>
          <p:cNvPicPr>
            <a:picLocks noChangeAspect="1"/>
          </p:cNvPicPr>
          <p:nvPr/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5580000" y="3600000"/>
            <a:ext cx="4320000" cy="3240000"/>
          </a:xfrm>
          <a:prstGeom prst="rect">
            <a:avLst/>
          </a:prstGeom>
          <a:noFill/>
          <a:ln>
            <a:noFill/>
          </a:ln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80000" y="180000"/>
            <a:ext cx="10515240" cy="1325160"/>
          </a:xfrm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cs-CZ" sz="1800">
              <a:latin typeface="Calibri" pitchFamily="18"/>
            </a:endParaRP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287784" y="395461"/>
            <a:ext cx="5131080" cy="6688440"/>
          </a:xfrm>
        </p:spPr>
        <p:txBody>
          <a:bodyPr lIns="0" tIns="0" rIns="0" bIns="0"/>
          <a:lstStyle>
            <a:def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defPPr>
            <a:lvl1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1pPr>
            <a:lvl2pPr marL="864000" marR="0" lvl="1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2pPr>
            <a:lvl3pPr marL="1295999" marR="0" lvl="2" indent="-288000" algn="l" rtl="0" hangingPunct="1">
              <a:lnSpc>
                <a:spcPct val="90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3pPr>
            <a:lvl4pPr marL="1728000" marR="0" lvl="3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4pPr>
            <a:lvl5pPr marL="2160000" marR="0" lvl="4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5pPr>
            <a:lvl6pPr marL="2592000" marR="0" lvl="5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6pPr>
            <a:lvl7pPr marL="3024000" marR="0" lvl="6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7pPr>
            <a:lvl8pPr marL="3456000" marR="0" lvl="7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8pPr>
            <a:lvl9pPr marL="3887999" marR="0" lvl="8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9pPr>
          </a:lstStyle>
          <a:p>
            <a:pPr lvl="0"/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Seven paratroopers,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Kubiš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Gabčík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Jan </a:t>
            </a:r>
            <a:r>
              <a:rPr lang="en-US" sz="24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Hrubý</a:t>
            </a:r>
            <a:r>
              <a:rPr lang="cs-CZ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Josef </a:t>
            </a:r>
            <a:r>
              <a:rPr lang="en-US" sz="24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Bublík</a:t>
            </a:r>
            <a:r>
              <a:rPr lang="cs-CZ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Adolf </a:t>
            </a:r>
            <a:r>
              <a:rPr lang="en-US" sz="24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Opálka</a:t>
            </a:r>
            <a:r>
              <a:rPr lang="cs-CZ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Jaroslav</a:t>
            </a:r>
            <a:r>
              <a:rPr lang="en-US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Švarc</a:t>
            </a:r>
            <a:r>
              <a:rPr lang="cs-CZ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and 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Josef </a:t>
            </a:r>
            <a:r>
              <a:rPr lang="en-US" sz="24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Valčík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were 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hidden in the crypt of the </a:t>
            </a:r>
            <a:r>
              <a:rPr lang="en-US" sz="2400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Church of Saints Cyril and Methodius</a:t>
            </a:r>
          </a:p>
          <a:p>
            <a:pPr lvl="0"/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 Germans were unable to locate, until they were betrayed by </a:t>
            </a:r>
            <a:r>
              <a:rPr lang="en-US" sz="2400" b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Karel</a:t>
            </a:r>
            <a:r>
              <a:rPr lang="en-US" sz="2400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Čurda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for </a:t>
            </a: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 </a:t>
            </a:r>
            <a:r>
              <a:rPr lang="en-US" sz="2400" b="1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bounty</a:t>
            </a:r>
          </a:p>
          <a:p>
            <a:pPr lvl="1">
              <a:buSzPct val="45000"/>
              <a:buChar char="●"/>
            </a:pP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He told the Gestapo names of local contact families</a:t>
            </a:r>
          </a:p>
          <a:p>
            <a:pPr lvl="2">
              <a:buSzPct val="75000"/>
              <a:buChar char="–"/>
            </a:pPr>
            <a:r>
              <a:rPr lang="en-US" sz="24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 young boy was tortured and gave up the name of the church</a:t>
            </a:r>
          </a:p>
          <a:p>
            <a:pPr lvl="1">
              <a:buSzPct val="45000"/>
              <a:buChar char="●"/>
            </a:pPr>
            <a:endParaRPr lang="en-US" sz="1800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5256336" y="899517"/>
            <a:ext cx="4639025" cy="5940483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cs-CZ" sz="1800">
              <a:latin typeface="Calibri" pitchFamily="18"/>
            </a:endParaRPr>
          </a:p>
        </p:txBody>
      </p:sp>
      <p:pic>
        <p:nvPicPr>
          <p:cNvPr id="3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1080000" y="360000"/>
            <a:ext cx="8280000" cy="6300000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cs-CZ" sz="1800">
              <a:latin typeface="Calibri" pitchFamily="18"/>
            </a:endParaRPr>
          </a:p>
        </p:txBody>
      </p:sp>
      <p:pic>
        <p:nvPicPr>
          <p:cNvPr id="3" name="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215776" y="3707829"/>
            <a:ext cx="4676400" cy="3420000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pic>
        <p:nvPicPr>
          <p:cNvPr id="4" name=""/>
          <p:cNvPicPr>
            <a:picLocks noGrp="1" noChangeAspect="1"/>
          </p:cNvPicPr>
          <p:nvPr>
            <p:ph type="pic" idx="4294967295"/>
          </p:nvPr>
        </p:nvPicPr>
        <p:blipFill>
          <a:blip r:embed="rId4" cstate="print">
            <a:alphaModFix/>
            <a:lum/>
          </a:blip>
          <a:srcRect/>
          <a:stretch>
            <a:fillRect/>
          </a:stretch>
        </p:blipFill>
        <p:spPr>
          <a:xfrm>
            <a:off x="143768" y="395461"/>
            <a:ext cx="4767839" cy="3155039"/>
          </a:xfrm>
          <a:effectLst>
            <a:outerShdw dist="50912" dir="2700000" algn="tl">
              <a:srgbClr val="808080">
                <a:alpha val="55000"/>
              </a:srgbClr>
            </a:outerShdw>
          </a:effectLst>
        </p:spPr>
      </p:pic>
      <p:sp>
        <p:nvSpPr>
          <p:cNvPr id="5" name="Zástupný symbol pro text 4"/>
          <p:cNvSpPr txBox="1">
            <a:spLocks noGrp="1"/>
          </p:cNvSpPr>
          <p:nvPr>
            <p:ph type="body" idx="4294967295"/>
          </p:nvPr>
        </p:nvSpPr>
        <p:spPr>
          <a:xfrm>
            <a:off x="4949545" y="467469"/>
            <a:ext cx="5131080" cy="6859080"/>
          </a:xfrm>
        </p:spPr>
        <p:txBody>
          <a:bodyPr lIns="0" tIns="0" rIns="0" bIns="0"/>
          <a:lstStyle>
            <a:def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defPPr>
            <a:lvl1pPr marL="432000" marR="0" lvl="0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cs-CZ" sz="2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1pPr>
            <a:lvl2pPr marL="864000" marR="0" lvl="1" indent="-324000" algn="l" rtl="0" hangingPunct="1">
              <a:lnSpc>
                <a:spcPct val="90000"/>
              </a:lnSpc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2pPr>
            <a:lvl3pPr marL="1295999" marR="0" lvl="2" indent="-288000" algn="l" rtl="0" hangingPunct="1">
              <a:lnSpc>
                <a:spcPct val="90000"/>
              </a:lnSpc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3pPr>
            <a:lvl4pPr marL="1728000" marR="0" lvl="3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cs-CZ" sz="18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4pPr>
            <a:lvl5pPr marL="2160000" marR="0" lvl="4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5pPr>
            <a:lvl6pPr marL="2592000" marR="0" lvl="5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6pPr>
            <a:lvl7pPr marL="3024000" marR="0" lvl="6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7pPr>
            <a:lvl8pPr marL="3456000" marR="0" lvl="7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8pPr>
            <a:lvl9pPr marL="3887999" marR="0" lvl="8" indent="-216000" algn="l" rtl="0" hangingPunct="1">
              <a:lnSpc>
                <a:spcPct val="90000"/>
              </a:lnSpc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cs-CZ" sz="2000" b="0" i="0" u="none" strike="noStrike" kern="1200" spc="0">
                <a:ln>
                  <a:noFill/>
                </a:ln>
                <a:solidFill>
                  <a:srgbClr val="000000"/>
                </a:solidFill>
                <a:latin typeface="Calibri"/>
                <a:ea typeface="Microsoft YaHei" pitchFamily="2"/>
                <a:cs typeface="Lucida Sans" pitchFamily="2"/>
              </a:defRPr>
            </a:lvl9pPr>
          </a:lstStyle>
          <a:p>
            <a:pPr lvl="0"/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750 German troops armed with hand grenades, submachine guns and machine guns surrounded the church</a:t>
            </a:r>
          </a:p>
          <a:p>
            <a:pPr lvl="0"/>
            <a:r>
              <a:rPr lang="en-US" sz="20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Kubiš</a:t>
            </a: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Opálka</a:t>
            </a: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and </a:t>
            </a:r>
            <a:r>
              <a:rPr lang="en-US" sz="20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Švarc</a:t>
            </a: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b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were on watch in the</a:t>
            </a:r>
            <a:b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prayer loft</a:t>
            </a:r>
          </a:p>
          <a:p>
            <a:pPr lvl="1">
              <a:buSzPct val="45000"/>
              <a:buChar char="●"/>
            </a:pPr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Killed after two hours</a:t>
            </a:r>
          </a:p>
          <a:p>
            <a:pPr lvl="0"/>
            <a:r>
              <a:rPr lang="en-US" sz="20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Gabčík</a:t>
            </a: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Valčík</a:t>
            </a: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Bublík</a:t>
            </a: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and </a:t>
            </a:r>
            <a:b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sz="2000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Hrubý</a:t>
            </a:r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fought in the crypt</a:t>
            </a:r>
          </a:p>
          <a:p>
            <a:pPr lvl="1">
              <a:buSzPct val="45000"/>
              <a:buChar char="●"/>
            </a:pPr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They tried to dig a tunnel out</a:t>
            </a:r>
          </a:p>
          <a:p>
            <a:pPr lvl="1">
              <a:buSzPct val="45000"/>
              <a:buChar char="●"/>
            </a:pPr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Germans attempted to smoke</a:t>
            </a:r>
            <a:b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</a:br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them out and flood the crypt</a:t>
            </a:r>
          </a:p>
          <a:p>
            <a:pPr lvl="1">
              <a:buSzPct val="45000"/>
              <a:buChar char="●"/>
            </a:pPr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Paratroopers </a:t>
            </a:r>
            <a:r>
              <a:rPr lang="en-US" dirty="0" err="1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commited</a:t>
            </a:r>
            <a:r>
              <a:rPr lang="en-US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suicide</a:t>
            </a:r>
          </a:p>
          <a:p>
            <a:pPr lvl="0"/>
            <a:r>
              <a:rPr lang="en-US" sz="2000" dirty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All seven dead; 14 Germans killed and 21 wounded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anthropoi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808" y="1115541"/>
            <a:ext cx="3600400" cy="4908880"/>
          </a:xfrm>
          <a:prstGeom prst="rect">
            <a:avLst/>
          </a:prstGeom>
        </p:spPr>
      </p:pic>
      <p:pic>
        <p:nvPicPr>
          <p:cNvPr id="5" name="Obrázek 4" descr="heydrich_2011-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4248" y="1691605"/>
            <a:ext cx="5230386" cy="3923854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IRADOKANALIZA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6456" y="1403573"/>
            <a:ext cx="3534351" cy="4712469"/>
          </a:xfrm>
          <a:prstGeom prst="rect">
            <a:avLst/>
          </a:prstGeom>
        </p:spPr>
      </p:pic>
      <p:pic>
        <p:nvPicPr>
          <p:cNvPr id="3" name="Obrázek 2" descr="kryp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9792" y="1835621"/>
            <a:ext cx="5752576" cy="382546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71725"/>
            <a:ext cx="10515240" cy="1325160"/>
          </a:xfrm>
        </p:spPr>
        <p:txBody>
          <a:bodyPr/>
          <a:lstStyle/>
          <a:p>
            <a:pPr algn="ctr">
              <a:buNone/>
            </a:pPr>
            <a:r>
              <a:rPr lang="cs-CZ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Thank</a:t>
            </a:r>
            <a:r>
              <a:rPr lang="cs-CZ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you</a:t>
            </a:r>
            <a:r>
              <a:rPr lang="cs-CZ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for</a:t>
            </a:r>
            <a:r>
              <a:rPr lang="cs-CZ" dirty="0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attention</a:t>
            </a:r>
            <a:endParaRPr lang="cs-CZ" dirty="0"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1103</TotalTime>
  <Words>691</Words>
  <Application>Microsoft Office PowerPoint</Application>
  <PresentationFormat>Předvádění na obrazovce (4:3)</PresentationFormat>
  <Paragraphs>113</Paragraphs>
  <Slides>22</Slides>
  <Notes>19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Výchozí 1</vt:lpstr>
      <vt:lpstr>Josefína Sapíková 2.M</vt:lpstr>
      <vt:lpstr>Background</vt:lpstr>
      <vt:lpstr>Snímek 3</vt:lpstr>
      <vt:lpstr>Snímek 4</vt:lpstr>
      <vt:lpstr>Snímek 5</vt:lpstr>
      <vt:lpstr>Czechoslovak government in-exile  (9th July 1940)</vt:lpstr>
      <vt:lpstr>Snímek 7</vt:lpstr>
      <vt:lpstr>Snímek 8</vt:lpstr>
      <vt:lpstr>Snímek 9</vt:lpstr>
      <vt:lpstr>Operation Anthropoid</vt:lpstr>
      <vt:lpstr>Snímek 11</vt:lpstr>
      <vt:lpstr>The Plan</vt:lpstr>
      <vt:lpstr>27th May 1942, 10:30 AM</vt:lpstr>
      <vt:lpstr>Snímek 14</vt:lpstr>
      <vt:lpstr>Snímek 15</vt:lpstr>
      <vt:lpstr>Consenquences</vt:lpstr>
      <vt:lpstr>Snímek 17</vt:lpstr>
      <vt:lpstr>Snímek 18</vt:lpstr>
      <vt:lpstr>Snímek 19</vt:lpstr>
      <vt:lpstr>Snímek 20</vt:lpstr>
      <vt:lpstr>Snímek 21</vt:lpstr>
      <vt:lpstr>Thank you for attention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Guest</cp:lastModifiedBy>
  <cp:revision>23</cp:revision>
  <dcterms:created xsi:type="dcterms:W3CDTF">2009-04-16T11:32:32Z</dcterms:created>
  <dcterms:modified xsi:type="dcterms:W3CDTF">2017-03-01T18:53:55Z</dcterms:modified>
</cp:coreProperties>
</file>